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559675" cy="1069181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99CCFF"/>
    <a:srgbClr val="3399FF"/>
    <a:srgbClr val="FCDC4A"/>
    <a:srgbClr val="FFDA71"/>
    <a:srgbClr val="FFFFCC"/>
    <a:srgbClr val="D60093"/>
    <a:srgbClr val="CCECFF"/>
    <a:srgbClr val="003399"/>
    <a:srgbClr val="F263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6250" autoAdjust="0"/>
    <p:restoredTop sz="94660"/>
  </p:normalViewPr>
  <p:slideViewPr>
    <p:cSldViewPr snapToGrid="0">
      <p:cViewPr varScale="1">
        <p:scale>
          <a:sx n="69" d="100"/>
          <a:sy n="69" d="100"/>
        </p:scale>
        <p:origin x="384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420" cy="497676"/>
          </a:xfrm>
          <a:prstGeom prst="rect">
            <a:avLst/>
          </a:prstGeom>
        </p:spPr>
        <p:txBody>
          <a:bodyPr vert="horz" lIns="90571" tIns="45286" rIns="90571" bIns="4528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210" y="0"/>
            <a:ext cx="2949420" cy="497676"/>
          </a:xfrm>
          <a:prstGeom prst="rect">
            <a:avLst/>
          </a:prstGeom>
        </p:spPr>
        <p:txBody>
          <a:bodyPr vert="horz" lIns="90571" tIns="45286" rIns="90571" bIns="45286" rtlCol="0"/>
          <a:lstStyle>
            <a:lvl1pPr algn="r">
              <a:defRPr sz="1200"/>
            </a:lvl1pPr>
          </a:lstStyle>
          <a:p>
            <a:fld id="{69EDE544-E781-4DB2-9F5C-FDA5102A4B5A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1243013"/>
            <a:ext cx="23717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571" tIns="45286" rIns="90571" bIns="4528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877" y="4783041"/>
            <a:ext cx="5445446" cy="3913683"/>
          </a:xfrm>
          <a:prstGeom prst="rect">
            <a:avLst/>
          </a:prstGeom>
        </p:spPr>
        <p:txBody>
          <a:bodyPr vert="horz" lIns="90571" tIns="45286" rIns="90571" bIns="4528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1662"/>
            <a:ext cx="2949420" cy="497676"/>
          </a:xfrm>
          <a:prstGeom prst="rect">
            <a:avLst/>
          </a:prstGeom>
        </p:spPr>
        <p:txBody>
          <a:bodyPr vert="horz" lIns="90571" tIns="45286" rIns="90571" bIns="4528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210" y="9441662"/>
            <a:ext cx="2949420" cy="497676"/>
          </a:xfrm>
          <a:prstGeom prst="rect">
            <a:avLst/>
          </a:prstGeom>
        </p:spPr>
        <p:txBody>
          <a:bodyPr vert="horz" lIns="90571" tIns="45286" rIns="90571" bIns="45286" rtlCol="0" anchor="b"/>
          <a:lstStyle>
            <a:lvl1pPr algn="r">
              <a:defRPr sz="1200"/>
            </a:lvl1pPr>
          </a:lstStyle>
          <a:p>
            <a:fld id="{8DB1C829-9377-4B07-9804-ED01F88389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2788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B1C829-9377-4B07-9804-ED01F88389A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4761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1F156E-C501-3501-EC60-44347F30B6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4960" y="1749795"/>
            <a:ext cx="5669756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E9BB038-9843-B1A4-06C4-67DAC22EBA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15D0131-1A85-425E-01D0-65B9971F0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C707F-9990-40A0-A020-0174E32B1453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837FF27-B9DF-828C-CD03-060FCE385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8717DD7-9AA9-CF60-75DA-FB89C2D14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62332-FE17-4410-94E7-FACC36F0D9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2907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C9E58E-1AFE-F55D-9CCF-04AA21DE6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3C6CD99-0377-4266-6478-03D846F6AE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DE2B63-8E1D-E52D-9C59-E2A46EBF9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C707F-9990-40A0-A020-0174E32B1453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4FC07D-C1BC-0933-5B03-3F71E43D6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739B7FD-636B-B505-6112-73E483473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62332-FE17-4410-94E7-FACC36F0D9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818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6D85298-1733-DE0F-AB89-21FF030A6D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409892" y="569240"/>
            <a:ext cx="1630055" cy="906081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F5BC7B7-F72A-118B-E508-DF97EC5C0B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1DDFAD2-0872-D2C5-FCFE-1E24DD90E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C707F-9990-40A0-A020-0174E32B1453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83C7B62-CA74-D56C-3E85-8EFD150C5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EF65C4E-84BE-1949-91F1-2C5772845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62332-FE17-4410-94E7-FACC36F0D9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6979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516821-6DC2-9A65-681D-155ADF278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5599DEB-1D31-18BA-304D-0D7DE43D6A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1EAB049-7B2E-6B16-CE28-38E5F3347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C707F-9990-40A0-A020-0174E32B1453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74C7879-BC0B-3476-7786-2E09D83B0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A7DBE79-6085-FCDD-0C49-E9BC83E00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62332-FE17-4410-94E7-FACC36F0D9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8066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F5283F-DCC8-BCFA-7945-A3F4D56D6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790" y="2665530"/>
            <a:ext cx="6520220" cy="4447496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D21C057-CA6C-E745-1C32-D9F61F12BB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790" y="7155102"/>
            <a:ext cx="6520220" cy="2338833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1pPr>
            <a:lvl2pPr marL="712775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2pPr>
            <a:lvl3pPr marL="1425550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3pPr>
            <a:lvl4pPr marL="21383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4pPr>
            <a:lvl5pPr marL="285109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5pPr>
            <a:lvl6pPr marL="356387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6pPr>
            <a:lvl7pPr marL="427664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7pPr>
            <a:lvl8pPr marL="49894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8pPr>
            <a:lvl9pPr marL="5702198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6A5D8F3-D64D-C1A7-E035-A1E87C873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C707F-9990-40A0-A020-0174E32B1453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E10DDED-BD24-C8D0-8E59-7865B0FFD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2DDCDF-F217-C61D-C585-AEA391FBF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62332-FE17-4410-94E7-FACC36F0D9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561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FBDAD62-7BED-B9FF-DB1B-179D4EB69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C1BD8DF-52B2-1A67-E597-7F76D7487C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B5D9B8E-0103-03EA-113D-29B163085E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7D95B68-12E2-0F64-135F-A925C637C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C707F-9990-40A0-A020-0174E32B1453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E44AF9A-3B30-AB12-708F-27BC378D6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42081C5-53E1-E91C-83C7-8752F69F2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62332-FE17-4410-94E7-FACC36F0D9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3822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9153816-5AAA-06A4-A973-D776B7F67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569241"/>
            <a:ext cx="6520220" cy="206659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CD86AD3-D3BE-398A-C86A-28F2BA7550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712" y="2620980"/>
            <a:ext cx="3198097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67BFA12-8E1A-2289-99BD-2F66D9AC16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712" y="3905482"/>
            <a:ext cx="3198097" cy="5744375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FE9AF88-4956-70AB-47C8-4745391D31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827085" y="2620980"/>
            <a:ext cx="3213847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4756F86-919B-600B-6D58-4C9874F5E3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27085" y="3905482"/>
            <a:ext cx="3213847" cy="5744375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E2B741D-527F-7942-BFFC-442679D82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C707F-9990-40A0-A020-0174E32B1453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716A050-83C5-7207-1169-2356037C1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CF6FA2A-868A-7D1D-300F-755A62B45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62332-FE17-4410-94E7-FACC36F0D9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1306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E30D4E-21A6-2908-8C3B-6FE105E36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301880C-8039-A844-373B-A4B48CB8D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C707F-9990-40A0-A020-0174E32B1453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4C03E56-A782-47E6-C5D3-222D093DE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CCE3408-F755-A968-C571-100E5CCA3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62332-FE17-4410-94E7-FACC36F0D9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8249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23AD127-C318-E7C8-F732-61C44D68F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C707F-9990-40A0-A020-0174E32B1453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BC1941F-A74F-C605-ED57-C5CC7CE4D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52598EA-D728-C51D-1B2D-4F7FA6CC3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62332-FE17-4410-94E7-FACC36F0D9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0053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E0C585-DA10-16A8-0A4E-5B1857370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39E47C0-D107-716C-B7A1-0BA5C07318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7BE394B-14D1-74E9-19F1-846FD60526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A49CB78-7FA0-C9AC-D7FD-BF570D36E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C707F-9990-40A0-A020-0174E32B1453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BE0AFE7-49B8-3DF1-34DE-F22EBA31D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70F5244-120C-930E-A4A5-2CFC7DCF4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62332-FE17-4410-94E7-FACC36F0D9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5593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E0DB97-197F-2BB2-EB0F-695B83CA4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E53D878-24F3-2E57-6E5B-B22C75F0BA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E9A33BB-7524-0D82-E236-79532F1511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9D0D0AC-D66A-E39D-D5B7-11FEE554C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C707F-9990-40A0-A020-0174E32B1453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6A67FFF-2407-798B-815C-C1712D265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9250A79-6CDA-4190-DCE7-0DB5C60F6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62332-FE17-4410-94E7-FACC36F0D9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8851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61EB555-AB7F-41DC-1F08-B26657BFC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569241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039A71A-3CAD-0121-5A08-505C688C60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92B73A8-274A-EEC7-4A23-B76DEFD550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9728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C707F-9990-40A0-A020-0174E32B1453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3E349A2-210B-52F6-1681-FF6ED6703C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04143" y="9909727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707FC0-586C-F7C7-FA5C-FB06CE2B4A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9020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862332-FE17-4410-94E7-FACC36F0D9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204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kumimoji="1"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kumimoji="1"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905129E-39CE-590E-9695-5579122559EA}"/>
              </a:ext>
            </a:extLst>
          </p:cNvPr>
          <p:cNvSpPr txBox="1"/>
          <p:nvPr/>
        </p:nvSpPr>
        <p:spPr>
          <a:xfrm>
            <a:off x="215836" y="10263868"/>
            <a:ext cx="723275" cy="253916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105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お問合せ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C1ADEE-92B2-8D3A-7CAF-E7FF7F4DDB13}"/>
              </a:ext>
            </a:extLst>
          </p:cNvPr>
          <p:cNvSpPr txBox="1"/>
          <p:nvPr/>
        </p:nvSpPr>
        <p:spPr>
          <a:xfrm>
            <a:off x="939109" y="10243690"/>
            <a:ext cx="352848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境町</a:t>
            </a:r>
            <a:r>
              <a:rPr kumimoji="1" lang="ja-JP" altLang="en-US" sz="105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商工会　</a:t>
            </a:r>
            <a:r>
              <a:rPr kumimoji="1" lang="en-US" altLang="ja-JP" sz="105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TEL. </a:t>
            </a:r>
            <a:r>
              <a:rPr lang="en-US" altLang="ja-JP" sz="105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0280-87-0380</a:t>
            </a:r>
            <a:r>
              <a:rPr lang="ja-JP" altLang="en-US" sz="105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（担当：内海・松本）</a:t>
            </a:r>
            <a:endParaRPr kumimoji="1" lang="ja-JP" altLang="en-US" sz="105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379163F-494F-B251-647E-F006750F6CAC}"/>
              </a:ext>
            </a:extLst>
          </p:cNvPr>
          <p:cNvSpPr txBox="1"/>
          <p:nvPr/>
        </p:nvSpPr>
        <p:spPr>
          <a:xfrm>
            <a:off x="4601976" y="10243690"/>
            <a:ext cx="27405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ご記入いただきました個人情報につきましては、本事業の目的以外には</a:t>
            </a:r>
            <a:endParaRPr lang="en-US" altLang="ja-JP" sz="6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ja-JP" altLang="en-US" sz="6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使用いたしません。</a:t>
            </a: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0283B5C1-9534-669D-18AF-89514AE017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4699866"/>
              </p:ext>
            </p:extLst>
          </p:nvPr>
        </p:nvGraphicFramePr>
        <p:xfrm>
          <a:off x="215836" y="8771934"/>
          <a:ext cx="7128000" cy="1412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2205193789"/>
                    </a:ext>
                  </a:extLst>
                </a:gridCol>
                <a:gridCol w="2484000">
                  <a:extLst>
                    <a:ext uri="{9D8B030D-6E8A-4147-A177-3AD203B41FA5}">
                      <a16:colId xmlns:a16="http://schemas.microsoft.com/office/drawing/2014/main" val="2101559337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93688131"/>
                    </a:ext>
                  </a:extLst>
                </a:gridCol>
                <a:gridCol w="2484000">
                  <a:extLst>
                    <a:ext uri="{9D8B030D-6E8A-4147-A177-3AD203B41FA5}">
                      <a16:colId xmlns:a16="http://schemas.microsoft.com/office/drawing/2014/main" val="112010268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フリガナ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800" b="1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フリガナ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800" b="1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5268540"/>
                  </a:ext>
                </a:extLst>
              </a:tr>
              <a:tr h="4248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事業所名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b="1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受講者名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b="1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8964827"/>
                  </a:ext>
                </a:extLst>
              </a:tr>
              <a:tr h="38699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所在地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kumimoji="1" lang="ja-JP" altLang="en-US" sz="1050" b="1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50" b="1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50" b="1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2208964"/>
                  </a:ext>
                </a:extLst>
              </a:tr>
              <a:tr h="38699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TEL</a:t>
                      </a:r>
                      <a:endParaRPr kumimoji="1" lang="ja-JP" altLang="en-US" sz="1050" b="1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b="1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メールアドレス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b="1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1191800"/>
                  </a:ext>
                </a:extLst>
              </a:tr>
            </a:tbl>
          </a:graphicData>
        </a:graphic>
      </p:graphicFrame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DE2CE26-40F4-0CCC-8C43-7FB6F10A3A8A}"/>
              </a:ext>
            </a:extLst>
          </p:cNvPr>
          <p:cNvSpPr txBox="1"/>
          <p:nvPr/>
        </p:nvSpPr>
        <p:spPr>
          <a:xfrm>
            <a:off x="215836" y="8201514"/>
            <a:ext cx="103105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5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境</a:t>
            </a:r>
            <a:r>
              <a:rPr kumimoji="1" lang="ja-JP" altLang="en-US" sz="105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町商工会 行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208B71D-FE45-0BD2-3608-7A01F81AAAF1}"/>
              </a:ext>
            </a:extLst>
          </p:cNvPr>
          <p:cNvSpPr txBox="1"/>
          <p:nvPr/>
        </p:nvSpPr>
        <p:spPr>
          <a:xfrm>
            <a:off x="103628" y="8440485"/>
            <a:ext cx="46187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「写真の撮り方・活かし方」受講申込書（</a:t>
            </a:r>
            <a:r>
              <a:rPr lang="en-US" altLang="ja-JP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10/2</a:t>
            </a:r>
            <a:r>
              <a:rPr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開催）</a:t>
            </a:r>
            <a:endParaRPr lang="en-US" altLang="ja-JP" sz="14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kumimoji="1" lang="en-US" altLang="ja-JP" sz="14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D5CFD05-E563-FE72-6344-91050A1DD385}"/>
              </a:ext>
            </a:extLst>
          </p:cNvPr>
          <p:cNvSpPr txBox="1"/>
          <p:nvPr/>
        </p:nvSpPr>
        <p:spPr>
          <a:xfrm>
            <a:off x="5175382" y="8408231"/>
            <a:ext cx="2175597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 anchor="ctr">
            <a:spAutoFit/>
          </a:bodyPr>
          <a:lstStyle/>
          <a:p>
            <a:pPr algn="r"/>
            <a:r>
              <a:rPr lang="en-US" altLang="ja-JP" sz="14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FAX. </a:t>
            </a:r>
            <a:r>
              <a:rPr lang="en-US" altLang="ja-JP" b="1" i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0280-87-4247</a:t>
            </a:r>
            <a:endParaRPr kumimoji="1" lang="en-US" altLang="ja-JP" b="1" i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701CD00-175E-72CF-0769-4F913411E568}"/>
              </a:ext>
            </a:extLst>
          </p:cNvPr>
          <p:cNvSpPr txBox="1"/>
          <p:nvPr/>
        </p:nvSpPr>
        <p:spPr>
          <a:xfrm>
            <a:off x="4192011" y="8225041"/>
            <a:ext cx="326403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8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下記申込書に必要事項をご記入の上、</a:t>
            </a:r>
            <a:r>
              <a:rPr kumimoji="1" lang="en-US" altLang="ja-JP" sz="8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FAX</a:t>
            </a:r>
            <a:r>
              <a:rPr kumimoji="1" lang="ja-JP" altLang="en-US" sz="8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にてお申込みください。</a:t>
            </a: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0A93A4E5-3B7F-EE1B-0906-3FDA01B626F6}"/>
              </a:ext>
            </a:extLst>
          </p:cNvPr>
          <p:cNvSpPr/>
          <p:nvPr/>
        </p:nvSpPr>
        <p:spPr>
          <a:xfrm>
            <a:off x="215836" y="427944"/>
            <a:ext cx="7128000" cy="3763366"/>
          </a:xfrm>
          <a:prstGeom prst="roundRect">
            <a:avLst>
              <a:gd name="adj" fmla="val 4742"/>
            </a:avLst>
          </a:prstGeom>
          <a:gradFill flip="none" rotWithShape="1">
            <a:gsLst>
              <a:gs pos="0">
                <a:schemeClr val="accent1"/>
              </a:gs>
              <a:gs pos="100000">
                <a:srgbClr val="D60093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46659252-BBDD-6829-2C09-B6E1A67FCA28}"/>
              </a:ext>
            </a:extLst>
          </p:cNvPr>
          <p:cNvSpPr txBox="1"/>
          <p:nvPr/>
        </p:nvSpPr>
        <p:spPr>
          <a:xfrm>
            <a:off x="4722426" y="7000835"/>
            <a:ext cx="26265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大学卒業後、大手学習塾に就職。高校受験に向けた受験対策、進路面談、入試対策セミナーの他、人材採用や新入社員教育などを実施。その後、フリーランスに転身。「写真と言葉で売上を最大化する」専門家として事業者様の売上アップに尽力する。また、塾講師の経験を活かして研修やセミナー等をのべ ３００回以上開催。最近は写真とコピー作成から更に活動の幅を広げ、</a:t>
            </a:r>
            <a:r>
              <a:rPr lang="en-US" altLang="ja-JP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IT</a:t>
            </a:r>
            <a:r>
              <a:rPr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や</a:t>
            </a:r>
            <a:r>
              <a:rPr lang="en-US" altLang="ja-JP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AI</a:t>
            </a:r>
            <a:r>
              <a:rPr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活用のコンサルタントとしても人気を博している。</a:t>
            </a:r>
            <a:endParaRPr lang="ja-JP" altLang="ja-JP" sz="8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pic>
        <p:nvPicPr>
          <p:cNvPr id="24" name="図 23">
            <a:extLst>
              <a:ext uri="{FF2B5EF4-FFF2-40B4-BE49-F238E27FC236}">
                <a16:creationId xmlns:a16="http://schemas.microsoft.com/office/drawing/2014/main" id="{A29DDB14-D7B2-DFC1-7AAD-B68E4A4701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70" t="1643" r="370" b="17679"/>
          <a:stretch>
            <a:fillRect/>
          </a:stretch>
        </p:blipFill>
        <p:spPr>
          <a:xfrm>
            <a:off x="6287674" y="5788204"/>
            <a:ext cx="971877" cy="1175657"/>
          </a:xfrm>
          <a:prstGeom prst="roundRect">
            <a:avLst/>
          </a:prstGeom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E0F04794-1E86-F9A1-59B7-946237E0A834}"/>
              </a:ext>
            </a:extLst>
          </p:cNvPr>
          <p:cNvSpPr txBox="1"/>
          <p:nvPr/>
        </p:nvSpPr>
        <p:spPr>
          <a:xfrm>
            <a:off x="4813744" y="5819105"/>
            <a:ext cx="723275" cy="307777"/>
          </a:xfrm>
          <a:prstGeom prst="rect">
            <a:avLst/>
          </a:prstGeom>
          <a:solidFill>
            <a:srgbClr val="D60093"/>
          </a:solidFill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14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講師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02088D8A-A3B3-18D3-20A3-9C0B942794CF}"/>
              </a:ext>
            </a:extLst>
          </p:cNvPr>
          <p:cNvSpPr txBox="1"/>
          <p:nvPr/>
        </p:nvSpPr>
        <p:spPr>
          <a:xfrm>
            <a:off x="4723605" y="6340035"/>
            <a:ext cx="11272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高木 信幸</a:t>
            </a:r>
            <a:r>
              <a:rPr lang="ja-JP" altLang="en-US" sz="105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氏</a:t>
            </a:r>
            <a:endParaRPr kumimoji="1" lang="ja-JP" altLang="en-US" sz="14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F7B405BA-9BF0-1533-E06F-7471C02A6394}"/>
              </a:ext>
            </a:extLst>
          </p:cNvPr>
          <p:cNvSpPr txBox="1"/>
          <p:nvPr/>
        </p:nvSpPr>
        <p:spPr>
          <a:xfrm>
            <a:off x="4748124" y="6225616"/>
            <a:ext cx="96051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たかぎ  </a:t>
            </a:r>
            <a:r>
              <a:rPr kumimoji="1"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のぶゆき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D803C5A-3E44-C4AC-E4C4-0222167B3738}"/>
              </a:ext>
            </a:extLst>
          </p:cNvPr>
          <p:cNvSpPr txBox="1"/>
          <p:nvPr/>
        </p:nvSpPr>
        <p:spPr>
          <a:xfrm>
            <a:off x="4722426" y="6627741"/>
            <a:ext cx="14029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IT</a:t>
            </a:r>
            <a:r>
              <a:rPr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・</a:t>
            </a:r>
            <a:r>
              <a:rPr lang="en-US" altLang="ja-JP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AI</a:t>
            </a:r>
            <a:r>
              <a:rPr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活用コンサルタント</a:t>
            </a:r>
            <a:endParaRPr lang="en-US" altLang="ja-JP" sz="8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フォトグラファー</a:t>
            </a:r>
            <a:endParaRPr lang="en-US" altLang="ja-JP" sz="8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34BC0F93-CB17-C159-985E-D0A4225B1028}"/>
              </a:ext>
            </a:extLst>
          </p:cNvPr>
          <p:cNvSpPr txBox="1"/>
          <p:nvPr/>
        </p:nvSpPr>
        <p:spPr>
          <a:xfrm>
            <a:off x="220411" y="6468404"/>
            <a:ext cx="588623" cy="253916"/>
          </a:xfrm>
          <a:prstGeom prst="rect">
            <a:avLst/>
          </a:prstGeom>
          <a:solidFill>
            <a:srgbClr val="D60093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105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会　場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F912D281-5F3E-B8EC-CEE5-1418884F6872}"/>
              </a:ext>
            </a:extLst>
          </p:cNvPr>
          <p:cNvSpPr txBox="1"/>
          <p:nvPr/>
        </p:nvSpPr>
        <p:spPr>
          <a:xfrm>
            <a:off x="220411" y="6916632"/>
            <a:ext cx="588623" cy="253916"/>
          </a:xfrm>
          <a:prstGeom prst="rect">
            <a:avLst/>
          </a:prstGeom>
          <a:solidFill>
            <a:srgbClr val="D60093"/>
          </a:solidFill>
        </p:spPr>
        <p:txBody>
          <a:bodyPr wrap="none" rtlCol="0">
            <a:spAutoFit/>
          </a:bodyPr>
          <a:lstStyle/>
          <a:p>
            <a:r>
              <a:rPr lang="ja-JP" altLang="en-US" sz="105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受講料</a:t>
            </a:r>
            <a:endParaRPr kumimoji="1" lang="ja-JP" altLang="en-US" sz="105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5E8F1F25-F083-8892-3D23-25B08E19334B}"/>
              </a:ext>
            </a:extLst>
          </p:cNvPr>
          <p:cNvSpPr txBox="1"/>
          <p:nvPr/>
        </p:nvSpPr>
        <p:spPr>
          <a:xfrm>
            <a:off x="220411" y="7364860"/>
            <a:ext cx="588623" cy="253916"/>
          </a:xfrm>
          <a:prstGeom prst="rect">
            <a:avLst/>
          </a:prstGeom>
          <a:solidFill>
            <a:srgbClr val="D60093"/>
          </a:solidFill>
        </p:spPr>
        <p:txBody>
          <a:bodyPr wrap="none" rtlCol="0">
            <a:spAutoFit/>
          </a:bodyPr>
          <a:lstStyle/>
          <a:p>
            <a:r>
              <a:rPr lang="ja-JP" altLang="en-US" sz="105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定　員</a:t>
            </a:r>
            <a:endParaRPr kumimoji="1" lang="ja-JP" altLang="en-US" sz="105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EF90DFE7-5DAF-5566-B1BA-C6B6F10FBCC3}"/>
              </a:ext>
            </a:extLst>
          </p:cNvPr>
          <p:cNvSpPr txBox="1"/>
          <p:nvPr/>
        </p:nvSpPr>
        <p:spPr>
          <a:xfrm>
            <a:off x="2195269" y="6920051"/>
            <a:ext cx="588623" cy="253916"/>
          </a:xfrm>
          <a:prstGeom prst="rect">
            <a:avLst/>
          </a:prstGeom>
          <a:solidFill>
            <a:srgbClr val="D60093"/>
          </a:solidFill>
        </p:spPr>
        <p:txBody>
          <a:bodyPr wrap="none" rtlCol="0">
            <a:spAutoFit/>
          </a:bodyPr>
          <a:lstStyle/>
          <a:p>
            <a:r>
              <a:rPr lang="ja-JP" altLang="en-US" sz="105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申込み</a:t>
            </a:r>
            <a:endParaRPr kumimoji="1" lang="ja-JP" altLang="en-US" sz="105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E976DEF4-8802-F48F-8A45-57D7A82A17F3}"/>
              </a:ext>
            </a:extLst>
          </p:cNvPr>
          <p:cNvSpPr txBox="1"/>
          <p:nvPr/>
        </p:nvSpPr>
        <p:spPr>
          <a:xfrm>
            <a:off x="2211321" y="7374616"/>
            <a:ext cx="588623" cy="253916"/>
          </a:xfrm>
          <a:prstGeom prst="rect">
            <a:avLst/>
          </a:prstGeom>
          <a:solidFill>
            <a:srgbClr val="D60093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105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その他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93DA90F5-E916-F816-3BF3-D97286368383}"/>
              </a:ext>
            </a:extLst>
          </p:cNvPr>
          <p:cNvSpPr txBox="1"/>
          <p:nvPr/>
        </p:nvSpPr>
        <p:spPr>
          <a:xfrm>
            <a:off x="220411" y="7813089"/>
            <a:ext cx="588623" cy="253916"/>
          </a:xfrm>
          <a:prstGeom prst="rect">
            <a:avLst/>
          </a:prstGeom>
          <a:solidFill>
            <a:srgbClr val="D60093"/>
          </a:solidFill>
        </p:spPr>
        <p:txBody>
          <a:bodyPr wrap="none" rtlCol="0">
            <a:spAutoFit/>
          </a:bodyPr>
          <a:lstStyle/>
          <a:p>
            <a:r>
              <a:rPr lang="ja-JP" altLang="en-US" sz="105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主　催</a:t>
            </a:r>
            <a:endParaRPr kumimoji="1" lang="ja-JP" altLang="en-US" sz="105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94EEA533-B6B1-20DF-F8AC-1518B17C9734}"/>
              </a:ext>
            </a:extLst>
          </p:cNvPr>
          <p:cNvSpPr txBox="1"/>
          <p:nvPr/>
        </p:nvSpPr>
        <p:spPr>
          <a:xfrm>
            <a:off x="811437" y="6452379"/>
            <a:ext cx="29683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/>
              <a:t>境町</a:t>
            </a:r>
            <a:r>
              <a:rPr kumimoji="1" lang="ja-JP" altLang="en-US" sz="1400" b="1" dirty="0"/>
              <a:t>商工会</a:t>
            </a:r>
            <a:r>
              <a:rPr kumimoji="1" lang="en-US" altLang="ja-JP" sz="1400" b="1" dirty="0"/>
              <a:t>2</a:t>
            </a:r>
            <a:r>
              <a:rPr lang="ja-JP" altLang="en-US" sz="1400" b="1" dirty="0"/>
              <a:t>階大会議室</a:t>
            </a:r>
            <a:endParaRPr kumimoji="1" lang="en-US" altLang="ja-JP" sz="1400" b="1" dirty="0"/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81C278B1-35C3-AFEB-DAB2-3051F832945F}"/>
              </a:ext>
            </a:extLst>
          </p:cNvPr>
          <p:cNvSpPr txBox="1"/>
          <p:nvPr/>
        </p:nvSpPr>
        <p:spPr>
          <a:xfrm>
            <a:off x="809034" y="6890761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/>
              <a:t>無料</a:t>
            </a:r>
            <a:endParaRPr kumimoji="1" lang="ja-JP" altLang="en-US" sz="2000" dirty="0"/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2859B603-D27C-3B29-2CCD-16BD9E2BF132}"/>
              </a:ext>
            </a:extLst>
          </p:cNvPr>
          <p:cNvSpPr txBox="1"/>
          <p:nvPr/>
        </p:nvSpPr>
        <p:spPr>
          <a:xfrm>
            <a:off x="805433" y="7298239"/>
            <a:ext cx="14863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b="1" dirty="0"/>
              <a:t>20</a:t>
            </a:r>
            <a:r>
              <a:rPr lang="ja-JP" altLang="en-US" sz="2400" b="1" dirty="0"/>
              <a:t>名</a:t>
            </a:r>
            <a:r>
              <a:rPr lang="ja-JP" altLang="en-US" sz="1000" b="1" dirty="0"/>
              <a:t>（先着順）</a:t>
            </a:r>
            <a:endParaRPr kumimoji="1" lang="ja-JP" altLang="en-US" sz="2000" dirty="0"/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DCC82F2D-CCC9-8625-EF27-07F8269D55BC}"/>
              </a:ext>
            </a:extLst>
          </p:cNvPr>
          <p:cNvSpPr txBox="1"/>
          <p:nvPr/>
        </p:nvSpPr>
        <p:spPr>
          <a:xfrm>
            <a:off x="2870687" y="6897636"/>
            <a:ext cx="15969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b="1" dirty="0"/>
              <a:t>FAX</a:t>
            </a:r>
            <a:r>
              <a:rPr kumimoji="1" lang="ja-JP" altLang="en-US" sz="1400" b="1" dirty="0"/>
              <a:t>（</a:t>
            </a:r>
            <a:r>
              <a:rPr kumimoji="1" lang="en-US" altLang="ja-JP" sz="1400" b="1" dirty="0"/>
              <a:t>87-4247</a:t>
            </a:r>
            <a:r>
              <a:rPr kumimoji="1" lang="ja-JP" altLang="en-US" sz="1400" b="1" dirty="0"/>
              <a:t>）</a:t>
            </a:r>
            <a:endParaRPr kumimoji="1" lang="en-US" altLang="ja-JP" sz="1400" b="1" dirty="0"/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76148084-0473-124D-8B4C-F4848230078E}"/>
              </a:ext>
            </a:extLst>
          </p:cNvPr>
          <p:cNvSpPr txBox="1"/>
          <p:nvPr/>
        </p:nvSpPr>
        <p:spPr>
          <a:xfrm>
            <a:off x="2870687" y="7315415"/>
            <a:ext cx="19800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/>
              <a:t>当日スマートフォンを</a:t>
            </a:r>
            <a:endParaRPr kumimoji="1" lang="en-US" altLang="ja-JP" sz="1400" b="1" dirty="0"/>
          </a:p>
          <a:p>
            <a:r>
              <a:rPr kumimoji="1" lang="ja-JP" altLang="en-US" sz="1400" b="1" dirty="0"/>
              <a:t>ご持参下さい</a:t>
            </a:r>
            <a:r>
              <a:rPr kumimoji="1" lang="ja-JP" altLang="en-US" sz="1200" b="1" dirty="0"/>
              <a:t>。</a:t>
            </a:r>
            <a:endParaRPr kumimoji="1" lang="en-US" altLang="ja-JP" sz="1200" b="1" dirty="0"/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DC2235CE-72D0-A833-1EFA-8B134879E9AD}"/>
              </a:ext>
            </a:extLst>
          </p:cNvPr>
          <p:cNvSpPr/>
          <p:nvPr/>
        </p:nvSpPr>
        <p:spPr>
          <a:xfrm>
            <a:off x="4930610" y="5113035"/>
            <a:ext cx="2132829" cy="106186"/>
          </a:xfrm>
          <a:prstGeom prst="rect">
            <a:avLst/>
          </a:prstGeom>
          <a:solidFill>
            <a:srgbClr val="FCDC4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40DCB0B9-344E-F207-3361-1A13D4C25301}"/>
              </a:ext>
            </a:extLst>
          </p:cNvPr>
          <p:cNvSpPr txBox="1"/>
          <p:nvPr/>
        </p:nvSpPr>
        <p:spPr>
          <a:xfrm>
            <a:off x="832578" y="7794256"/>
            <a:ext cx="37693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/>
              <a:t>境町商工会サービス業部会・商業部会</a:t>
            </a:r>
            <a:endParaRPr kumimoji="1" lang="ja-JP" altLang="en-US" sz="2400" dirty="0"/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F55E2CA4-E2F8-4F60-47E8-A3939441FA0F}"/>
              </a:ext>
            </a:extLst>
          </p:cNvPr>
          <p:cNvSpPr txBox="1"/>
          <p:nvPr/>
        </p:nvSpPr>
        <p:spPr>
          <a:xfrm>
            <a:off x="4905220" y="4343488"/>
            <a:ext cx="218361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0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2025</a:t>
            </a:r>
            <a:r>
              <a:rPr lang="ja-JP" altLang="en-US" sz="20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年 </a:t>
            </a:r>
            <a:endParaRPr lang="en-US" altLang="ja-JP" sz="2000" b="1" dirty="0">
              <a:solidFill>
                <a:srgbClr val="00206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lang="en-US" altLang="ja-JP" sz="4000" b="1" dirty="0">
                <a:solidFill>
                  <a:srgbClr val="002060"/>
                </a:solidFill>
                <a:latin typeface="Arial Black" panose="020B0A04020102020204" pitchFamily="34" charset="0"/>
                <a:ea typeface="游ゴシック" panose="020B0400000000000000" pitchFamily="50" charset="-128"/>
              </a:rPr>
              <a:t>10</a:t>
            </a:r>
            <a:r>
              <a:rPr lang="ja-JP" altLang="en-US" sz="20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月</a:t>
            </a:r>
            <a:r>
              <a:rPr lang="en-US" altLang="ja-JP" sz="4000" b="1" dirty="0">
                <a:solidFill>
                  <a:srgbClr val="002060"/>
                </a:solidFill>
                <a:latin typeface="Arial Black" panose="020B0A04020102020204" pitchFamily="34" charset="0"/>
                <a:ea typeface="游ゴシック" panose="020B0400000000000000" pitchFamily="50" charset="-128"/>
              </a:rPr>
              <a:t>2</a:t>
            </a:r>
            <a:r>
              <a:rPr lang="ja-JP" altLang="en-US" sz="20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日</a:t>
            </a:r>
            <a:r>
              <a:rPr lang="en-US" altLang="ja-JP" sz="20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(</a:t>
            </a:r>
            <a:r>
              <a:rPr lang="ja-JP" altLang="en-US" sz="20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木</a:t>
            </a:r>
            <a:r>
              <a:rPr lang="en-US" altLang="ja-JP" sz="20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)</a:t>
            </a:r>
          </a:p>
          <a:p>
            <a:pPr algn="ctr"/>
            <a:r>
              <a:rPr lang="en-US" altLang="ja-JP" sz="20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14:00</a:t>
            </a:r>
            <a:r>
              <a:rPr lang="ja-JP" altLang="en-US" sz="20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～</a:t>
            </a:r>
            <a:r>
              <a:rPr lang="en-US" altLang="ja-JP" sz="20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16:00</a:t>
            </a:r>
            <a:endParaRPr kumimoji="1" lang="ja-JP" altLang="en-US" sz="2000" b="1" dirty="0">
              <a:solidFill>
                <a:srgbClr val="00206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12768AC6-5A27-6203-1602-3599969BD7B1}"/>
              </a:ext>
            </a:extLst>
          </p:cNvPr>
          <p:cNvSpPr txBox="1"/>
          <p:nvPr/>
        </p:nvSpPr>
        <p:spPr>
          <a:xfrm>
            <a:off x="577473" y="4341835"/>
            <a:ext cx="4024503" cy="1891651"/>
          </a:xfrm>
          <a:prstGeom prst="rect">
            <a:avLst/>
          </a:prstGeom>
          <a:noFill/>
          <a:ln w="19050">
            <a:solidFill>
              <a:srgbClr val="D60093"/>
            </a:solidFill>
          </a:ln>
        </p:spPr>
        <p:txBody>
          <a:bodyPr wrap="square" rtlCol="0" anchor="ctr">
            <a:noAutofit/>
          </a:bodyPr>
          <a:lstStyle/>
          <a:p>
            <a:r>
              <a:rPr kumimoji="1"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・魅力的な商品写真を撮るために</a:t>
            </a:r>
            <a:endParaRPr kumimoji="1" lang="en-US" altLang="ja-JP" sz="14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・プロの商品撮影テクニック</a:t>
            </a:r>
            <a:endParaRPr lang="en-US" altLang="ja-JP" sz="14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・やってはいけないスマホ撮影</a:t>
            </a:r>
            <a:endParaRPr kumimoji="1" lang="en-US" altLang="ja-JP" sz="14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・スマホで想像以上にきれいに撮る方法</a:t>
            </a:r>
            <a:endParaRPr lang="en-US" altLang="ja-JP" sz="14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・光をコントロールして自由自在に撮影</a:t>
            </a:r>
            <a:endParaRPr kumimoji="1" lang="en-US" altLang="ja-JP" sz="14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・アプリを使った簡単な写真編集テクニック</a:t>
            </a:r>
            <a:endParaRPr lang="en-US" altLang="ja-JP" sz="14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・</a:t>
            </a:r>
            <a:r>
              <a:rPr kumimoji="1" lang="en-US" altLang="ja-JP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SNS</a:t>
            </a:r>
            <a:r>
              <a:rPr kumimoji="1"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活用と販売力の向上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318ED869-9226-DEF1-5808-BCEDF6A90649}"/>
              </a:ext>
            </a:extLst>
          </p:cNvPr>
          <p:cNvSpPr txBox="1"/>
          <p:nvPr/>
        </p:nvSpPr>
        <p:spPr>
          <a:xfrm>
            <a:off x="225796" y="4341835"/>
            <a:ext cx="400110" cy="1891651"/>
          </a:xfrm>
          <a:prstGeom prst="rect">
            <a:avLst/>
          </a:prstGeom>
          <a:solidFill>
            <a:srgbClr val="D60093"/>
          </a:solidFill>
          <a:ln w="19050">
            <a:solidFill>
              <a:srgbClr val="D60093"/>
            </a:solidFill>
          </a:ln>
        </p:spPr>
        <p:txBody>
          <a:bodyPr vert="eaVert" wrap="square" rtlCol="0">
            <a:spAutoFit/>
          </a:bodyPr>
          <a:lstStyle/>
          <a:p>
            <a:pPr algn="ctr"/>
            <a:r>
              <a:rPr kumimoji="1" lang="ja-JP" altLang="en-US" sz="14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講 座 内 容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158ACFB-9EC9-5C1C-3186-7A271FDAF110}"/>
              </a:ext>
            </a:extLst>
          </p:cNvPr>
          <p:cNvSpPr txBox="1"/>
          <p:nvPr/>
        </p:nvSpPr>
        <p:spPr>
          <a:xfrm>
            <a:off x="303801" y="1172994"/>
            <a:ext cx="55611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b="1" dirty="0">
                <a:solidFill>
                  <a:srgbClr val="FCDC4A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SNS</a:t>
            </a:r>
            <a:r>
              <a:rPr kumimoji="1" lang="ja-JP" altLang="en-US" sz="3200" b="1" dirty="0">
                <a:solidFill>
                  <a:srgbClr val="FCDC4A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を活用した集客に役立つ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5865A554-B2CC-05CD-5DF6-307D47F6D5DE}"/>
              </a:ext>
            </a:extLst>
          </p:cNvPr>
          <p:cNvSpPr/>
          <p:nvPr/>
        </p:nvSpPr>
        <p:spPr>
          <a:xfrm>
            <a:off x="103629" y="1759130"/>
            <a:ext cx="7352417" cy="9659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0113883A-0201-0963-63E8-C6562297B3C2}"/>
              </a:ext>
            </a:extLst>
          </p:cNvPr>
          <p:cNvSpPr txBox="1"/>
          <p:nvPr/>
        </p:nvSpPr>
        <p:spPr>
          <a:xfrm>
            <a:off x="303801" y="1894128"/>
            <a:ext cx="695575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写真の撮り方・活かし方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B543D6E5-C9DC-9E4E-B38D-A11753DE826A}"/>
              </a:ext>
            </a:extLst>
          </p:cNvPr>
          <p:cNvSpPr txBox="1"/>
          <p:nvPr/>
        </p:nvSpPr>
        <p:spPr>
          <a:xfrm>
            <a:off x="395389" y="2912659"/>
            <a:ext cx="514163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1050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本セミナーでは、デジタル写真を用いて販売促進活動をデジタル化し、ＳＮＳや</a:t>
            </a:r>
            <a:r>
              <a:rPr kumimoji="1" lang="en-US" altLang="ja-JP" sz="1050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HP</a:t>
            </a:r>
            <a:r>
              <a:rPr kumimoji="1" lang="ja-JP" altLang="en-US" sz="1050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の生産性を高め、販売・集客につなげる第一歩として、商材写真撮影のためのテクニックを学びます。デジタル販促による事業収益の確保に向けて、新規顧客の獲得、ブランド力強化、商品の広報周知のための、実践的な</a:t>
            </a:r>
            <a:r>
              <a:rPr kumimoji="1" lang="en-US" altLang="ja-JP" sz="1050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SNS</a:t>
            </a:r>
            <a:r>
              <a:rPr kumimoji="1" lang="ja-JP" altLang="en-US" sz="1050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と写真の撮り方・活かし方の理解を深めます。小規模事業者・個人事業主でも無料で取り組める販促法を学び、今後の販売促進、売り上げの向上を目指しましょう。</a:t>
            </a:r>
          </a:p>
        </p:txBody>
      </p:sp>
      <p:pic>
        <p:nvPicPr>
          <p:cNvPr id="19" name="図 18" descr="図形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56E1849B-5FD0-C416-8A21-E48024E8A2A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6487" y="2889040"/>
            <a:ext cx="1387880" cy="1109065"/>
          </a:xfrm>
          <a:prstGeom prst="rect">
            <a:avLst/>
          </a:prstGeom>
        </p:spPr>
      </p:pic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26F8CEF3-5017-0B9B-D4B3-D37B5F7E6F27}"/>
              </a:ext>
            </a:extLst>
          </p:cNvPr>
          <p:cNvSpPr txBox="1"/>
          <p:nvPr/>
        </p:nvSpPr>
        <p:spPr>
          <a:xfrm>
            <a:off x="311441" y="659691"/>
            <a:ext cx="7109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魅力的なデジタル写真と販促のデジタル化で事業収益を確保する</a:t>
            </a:r>
          </a:p>
        </p:txBody>
      </p:sp>
    </p:spTree>
    <p:extLst>
      <p:ext uri="{BB962C8B-B14F-4D97-AF65-F5344CB8AC3E}">
        <p14:creationId xmlns:p14="http://schemas.microsoft.com/office/powerpoint/2010/main" val="26104681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438</Words>
  <Application>Microsoft Office PowerPoint</Application>
  <PresentationFormat>ユーザー設定</PresentationFormat>
  <Paragraphs>50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Arial</vt:lpstr>
      <vt:lpstr>Arial Black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弘志 千葉</dc:creator>
  <cp:lastModifiedBy>10 境町商工会</cp:lastModifiedBy>
  <cp:revision>17</cp:revision>
  <cp:lastPrinted>2025-09-02T06:52:56Z</cp:lastPrinted>
  <dcterms:created xsi:type="dcterms:W3CDTF">2025-02-18T05:56:18Z</dcterms:created>
  <dcterms:modified xsi:type="dcterms:W3CDTF">2025-09-16T05:27:55Z</dcterms:modified>
</cp:coreProperties>
</file>