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559675" cy="1069181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CDF2FF"/>
    <a:srgbClr val="FF33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50" autoAdjust="0"/>
    <p:restoredTop sz="94660"/>
  </p:normalViewPr>
  <p:slideViewPr>
    <p:cSldViewPr snapToGrid="0">
      <p:cViewPr varScale="1">
        <p:scale>
          <a:sx n="69" d="100"/>
          <a:sy n="69" d="100"/>
        </p:scale>
        <p:origin x="30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1F156E-C501-3501-EC60-44347F30B6BC}"/>
              </a:ext>
            </a:extLst>
          </p:cNvPr>
          <p:cNvSpPr>
            <a:spLocks noGrp="1"/>
          </p:cNvSpPr>
          <p:nvPr>
            <p:ph type="ctrTitle"/>
          </p:nvPr>
        </p:nvSpPr>
        <p:spPr>
          <a:xfrm>
            <a:off x="944960" y="1749795"/>
            <a:ext cx="5669756" cy="3722335"/>
          </a:xfrm>
        </p:spPr>
        <p:txBody>
          <a:bodyPr anchor="b"/>
          <a:lstStyle>
            <a:lvl1pPr algn="ctr">
              <a:defRPr sz="9354"/>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E9BB038-9843-B1A4-06C4-67DAC22EBAD5}"/>
              </a:ext>
            </a:extLst>
          </p:cNvPr>
          <p:cNvSpPr>
            <a:spLocks noGrp="1"/>
          </p:cNvSpPr>
          <p:nvPr>
            <p:ph type="subTitle" idx="1"/>
          </p:nvPr>
        </p:nvSpPr>
        <p:spPr>
          <a:xfrm>
            <a:off x="944960" y="5615678"/>
            <a:ext cx="5669756"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15D0131-1A85-425E-01D0-65B9971F05BA}"/>
              </a:ext>
            </a:extLst>
          </p:cNvPr>
          <p:cNvSpPr>
            <a:spLocks noGrp="1"/>
          </p:cNvSpPr>
          <p:nvPr>
            <p:ph type="dt" sz="half" idx="10"/>
          </p:nvPr>
        </p:nvSpPr>
        <p:spPr/>
        <p:txBody>
          <a:bodyPr/>
          <a:lstStyle/>
          <a:p>
            <a:fld id="{C59C707F-9990-40A0-A020-0174E32B1453}" type="datetimeFigureOut">
              <a:rPr kumimoji="1" lang="ja-JP" altLang="en-US" smtClean="0"/>
              <a:t>2026/7/6</a:t>
            </a:fld>
            <a:endParaRPr kumimoji="1" lang="ja-JP" altLang="en-US"/>
          </a:p>
        </p:txBody>
      </p:sp>
      <p:sp>
        <p:nvSpPr>
          <p:cNvPr id="5" name="フッター プレースホルダー 4">
            <a:extLst>
              <a:ext uri="{FF2B5EF4-FFF2-40B4-BE49-F238E27FC236}">
                <a16:creationId xmlns:a16="http://schemas.microsoft.com/office/drawing/2014/main" id="{5837FF27-B9DF-828C-CD03-060FCE385E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8717DD7-9AA9-CF60-75DA-FB89C2D14727}"/>
              </a:ext>
            </a:extLst>
          </p:cNvPr>
          <p:cNvSpPr>
            <a:spLocks noGrp="1"/>
          </p:cNvSpPr>
          <p:nvPr>
            <p:ph type="sldNum" sz="quarter" idx="12"/>
          </p:nvPr>
        </p:nvSpPr>
        <p:spPr/>
        <p:txBody>
          <a:body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278290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C9E58E-1AFE-F55D-9CCF-04AA21DE65E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3C6CD99-0377-4266-6478-03D846F6AE2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5DE2B63-8E1D-E52D-9C59-E2A46EBF9920}"/>
              </a:ext>
            </a:extLst>
          </p:cNvPr>
          <p:cNvSpPr>
            <a:spLocks noGrp="1"/>
          </p:cNvSpPr>
          <p:nvPr>
            <p:ph type="dt" sz="half" idx="10"/>
          </p:nvPr>
        </p:nvSpPr>
        <p:spPr/>
        <p:txBody>
          <a:bodyPr/>
          <a:lstStyle/>
          <a:p>
            <a:fld id="{C59C707F-9990-40A0-A020-0174E32B1453}" type="datetimeFigureOut">
              <a:rPr kumimoji="1" lang="ja-JP" altLang="en-US" smtClean="0"/>
              <a:t>2026/7/6</a:t>
            </a:fld>
            <a:endParaRPr kumimoji="1" lang="ja-JP" altLang="en-US"/>
          </a:p>
        </p:txBody>
      </p:sp>
      <p:sp>
        <p:nvSpPr>
          <p:cNvPr id="5" name="フッター プレースホルダー 4">
            <a:extLst>
              <a:ext uri="{FF2B5EF4-FFF2-40B4-BE49-F238E27FC236}">
                <a16:creationId xmlns:a16="http://schemas.microsoft.com/office/drawing/2014/main" id="{E24FC07D-C1BC-0933-5B03-3F71E43D6FF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39B7FD-636B-B505-6112-73E4834730FD}"/>
              </a:ext>
            </a:extLst>
          </p:cNvPr>
          <p:cNvSpPr>
            <a:spLocks noGrp="1"/>
          </p:cNvSpPr>
          <p:nvPr>
            <p:ph type="sldNum" sz="quarter" idx="12"/>
          </p:nvPr>
        </p:nvSpPr>
        <p:spPr/>
        <p:txBody>
          <a:body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323818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6D85298-1733-DE0F-AB89-21FF030A6DD8}"/>
              </a:ext>
            </a:extLst>
          </p:cNvPr>
          <p:cNvSpPr>
            <a:spLocks noGrp="1"/>
          </p:cNvSpPr>
          <p:nvPr>
            <p:ph type="title" orient="vert"/>
          </p:nvPr>
        </p:nvSpPr>
        <p:spPr>
          <a:xfrm>
            <a:off x="5409892" y="569240"/>
            <a:ext cx="1630055" cy="906081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F5BC7B7-F72A-118B-E508-DF97EC5C0BFF}"/>
              </a:ext>
            </a:extLst>
          </p:cNvPr>
          <p:cNvSpPr>
            <a:spLocks noGrp="1"/>
          </p:cNvSpPr>
          <p:nvPr>
            <p:ph type="body" orient="vert" idx="1"/>
          </p:nvPr>
        </p:nvSpPr>
        <p:spPr>
          <a:xfrm>
            <a:off x="519728" y="569240"/>
            <a:ext cx="4795669" cy="90608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1DDFAD2-0872-D2C5-FCFE-1E24DD90E047}"/>
              </a:ext>
            </a:extLst>
          </p:cNvPr>
          <p:cNvSpPr>
            <a:spLocks noGrp="1"/>
          </p:cNvSpPr>
          <p:nvPr>
            <p:ph type="dt" sz="half" idx="10"/>
          </p:nvPr>
        </p:nvSpPr>
        <p:spPr/>
        <p:txBody>
          <a:bodyPr/>
          <a:lstStyle/>
          <a:p>
            <a:fld id="{C59C707F-9990-40A0-A020-0174E32B1453}" type="datetimeFigureOut">
              <a:rPr kumimoji="1" lang="ja-JP" altLang="en-US" smtClean="0"/>
              <a:t>2026/7/6</a:t>
            </a:fld>
            <a:endParaRPr kumimoji="1" lang="ja-JP" altLang="en-US"/>
          </a:p>
        </p:txBody>
      </p:sp>
      <p:sp>
        <p:nvSpPr>
          <p:cNvPr id="5" name="フッター プレースホルダー 4">
            <a:extLst>
              <a:ext uri="{FF2B5EF4-FFF2-40B4-BE49-F238E27FC236}">
                <a16:creationId xmlns:a16="http://schemas.microsoft.com/office/drawing/2014/main" id="{083C7B62-CA74-D56C-3E85-8EFD150C5C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EF65C4E-84BE-1949-91F1-2C5772845B8C}"/>
              </a:ext>
            </a:extLst>
          </p:cNvPr>
          <p:cNvSpPr>
            <a:spLocks noGrp="1"/>
          </p:cNvSpPr>
          <p:nvPr>
            <p:ph type="sldNum" sz="quarter" idx="12"/>
          </p:nvPr>
        </p:nvSpPr>
        <p:spPr/>
        <p:txBody>
          <a:body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726979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516821-6DC2-9A65-681D-155ADF278A8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5599DEB-1D31-18BA-304D-0D7DE43D6A1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1EAB049-7B2E-6B16-CE28-38E5F3347329}"/>
              </a:ext>
            </a:extLst>
          </p:cNvPr>
          <p:cNvSpPr>
            <a:spLocks noGrp="1"/>
          </p:cNvSpPr>
          <p:nvPr>
            <p:ph type="dt" sz="half" idx="10"/>
          </p:nvPr>
        </p:nvSpPr>
        <p:spPr/>
        <p:txBody>
          <a:bodyPr/>
          <a:lstStyle/>
          <a:p>
            <a:fld id="{C59C707F-9990-40A0-A020-0174E32B1453}" type="datetimeFigureOut">
              <a:rPr kumimoji="1" lang="ja-JP" altLang="en-US" smtClean="0"/>
              <a:t>2026/7/6</a:t>
            </a:fld>
            <a:endParaRPr kumimoji="1" lang="ja-JP" altLang="en-US"/>
          </a:p>
        </p:txBody>
      </p:sp>
      <p:sp>
        <p:nvSpPr>
          <p:cNvPr id="5" name="フッター プレースホルダー 4">
            <a:extLst>
              <a:ext uri="{FF2B5EF4-FFF2-40B4-BE49-F238E27FC236}">
                <a16:creationId xmlns:a16="http://schemas.microsoft.com/office/drawing/2014/main" id="{674C7879-BC0B-3476-7786-2E09D83B04A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7DBE79-6085-FCDD-0C49-E9BC83E00592}"/>
              </a:ext>
            </a:extLst>
          </p:cNvPr>
          <p:cNvSpPr>
            <a:spLocks noGrp="1"/>
          </p:cNvSpPr>
          <p:nvPr>
            <p:ph type="sldNum" sz="quarter" idx="12"/>
          </p:nvPr>
        </p:nvSpPr>
        <p:spPr/>
        <p:txBody>
          <a:body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4058066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F5283F-DCC8-BCFA-7945-A3F4D56D6207}"/>
              </a:ext>
            </a:extLst>
          </p:cNvPr>
          <p:cNvSpPr>
            <a:spLocks noGrp="1"/>
          </p:cNvSpPr>
          <p:nvPr>
            <p:ph type="title"/>
          </p:nvPr>
        </p:nvSpPr>
        <p:spPr>
          <a:xfrm>
            <a:off x="515790" y="2665530"/>
            <a:ext cx="6520220" cy="4447496"/>
          </a:xfrm>
        </p:spPr>
        <p:txBody>
          <a:bodyPr anchor="b"/>
          <a:lstStyle>
            <a:lvl1pPr>
              <a:defRPr sz="9354"/>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D21C057-CA6C-E745-1C32-D9F61F12BB0B}"/>
              </a:ext>
            </a:extLst>
          </p:cNvPr>
          <p:cNvSpPr>
            <a:spLocks noGrp="1"/>
          </p:cNvSpPr>
          <p:nvPr>
            <p:ph type="body" idx="1"/>
          </p:nvPr>
        </p:nvSpPr>
        <p:spPr>
          <a:xfrm>
            <a:off x="515790" y="7155102"/>
            <a:ext cx="6520220" cy="2338833"/>
          </a:xfrm>
        </p:spPr>
        <p:txBody>
          <a:bodyPr/>
          <a:lstStyle>
            <a:lvl1pPr marL="0" indent="0">
              <a:buNone/>
              <a:defRPr sz="3742">
                <a:solidFill>
                  <a:schemeClr val="tx1">
                    <a:tint val="75000"/>
                  </a:schemeClr>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A5D8F3-D64D-C1A7-E035-A1E87C87392E}"/>
              </a:ext>
            </a:extLst>
          </p:cNvPr>
          <p:cNvSpPr>
            <a:spLocks noGrp="1"/>
          </p:cNvSpPr>
          <p:nvPr>
            <p:ph type="dt" sz="half" idx="10"/>
          </p:nvPr>
        </p:nvSpPr>
        <p:spPr/>
        <p:txBody>
          <a:bodyPr/>
          <a:lstStyle/>
          <a:p>
            <a:fld id="{C59C707F-9990-40A0-A020-0174E32B1453}" type="datetimeFigureOut">
              <a:rPr kumimoji="1" lang="ja-JP" altLang="en-US" smtClean="0"/>
              <a:t>2026/7/6</a:t>
            </a:fld>
            <a:endParaRPr kumimoji="1" lang="ja-JP" altLang="en-US"/>
          </a:p>
        </p:txBody>
      </p:sp>
      <p:sp>
        <p:nvSpPr>
          <p:cNvPr id="5" name="フッター プレースホルダー 4">
            <a:extLst>
              <a:ext uri="{FF2B5EF4-FFF2-40B4-BE49-F238E27FC236}">
                <a16:creationId xmlns:a16="http://schemas.microsoft.com/office/drawing/2014/main" id="{2E10DDED-BD24-C8D0-8E59-7865B0FFD6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12DDCDF-F217-C61D-C585-AEA391FBFB7D}"/>
              </a:ext>
            </a:extLst>
          </p:cNvPr>
          <p:cNvSpPr>
            <a:spLocks noGrp="1"/>
          </p:cNvSpPr>
          <p:nvPr>
            <p:ph type="sldNum" sz="quarter" idx="12"/>
          </p:nvPr>
        </p:nvSpPr>
        <p:spPr/>
        <p:txBody>
          <a:body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165561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BDAD62-7BED-B9FF-DB1B-179D4EB697D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C1BD8DF-52B2-1A67-E597-7F76D7487C5C}"/>
              </a:ext>
            </a:extLst>
          </p:cNvPr>
          <p:cNvSpPr>
            <a:spLocks noGrp="1"/>
          </p:cNvSpPr>
          <p:nvPr>
            <p:ph sz="half" idx="1"/>
          </p:nvPr>
        </p:nvSpPr>
        <p:spPr>
          <a:xfrm>
            <a:off x="519728"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B5D9B8E-0103-03EA-113D-29B163085ECB}"/>
              </a:ext>
            </a:extLst>
          </p:cNvPr>
          <p:cNvSpPr>
            <a:spLocks noGrp="1"/>
          </p:cNvSpPr>
          <p:nvPr>
            <p:ph sz="half" idx="2"/>
          </p:nvPr>
        </p:nvSpPr>
        <p:spPr>
          <a:xfrm>
            <a:off x="3827085"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7D95B68-12E2-0F64-135F-A925C637C857}"/>
              </a:ext>
            </a:extLst>
          </p:cNvPr>
          <p:cNvSpPr>
            <a:spLocks noGrp="1"/>
          </p:cNvSpPr>
          <p:nvPr>
            <p:ph type="dt" sz="half" idx="10"/>
          </p:nvPr>
        </p:nvSpPr>
        <p:spPr/>
        <p:txBody>
          <a:bodyPr/>
          <a:lstStyle/>
          <a:p>
            <a:fld id="{C59C707F-9990-40A0-A020-0174E32B1453}" type="datetimeFigureOut">
              <a:rPr kumimoji="1" lang="ja-JP" altLang="en-US" smtClean="0"/>
              <a:t>2026/7/6</a:t>
            </a:fld>
            <a:endParaRPr kumimoji="1" lang="ja-JP" altLang="en-US"/>
          </a:p>
        </p:txBody>
      </p:sp>
      <p:sp>
        <p:nvSpPr>
          <p:cNvPr id="6" name="フッター プレースホルダー 5">
            <a:extLst>
              <a:ext uri="{FF2B5EF4-FFF2-40B4-BE49-F238E27FC236}">
                <a16:creationId xmlns:a16="http://schemas.microsoft.com/office/drawing/2014/main" id="{FE44AF9A-3B30-AB12-708F-27BC378D6DD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42081C5-53E1-E91C-83C7-8752F69F2B11}"/>
              </a:ext>
            </a:extLst>
          </p:cNvPr>
          <p:cNvSpPr>
            <a:spLocks noGrp="1"/>
          </p:cNvSpPr>
          <p:nvPr>
            <p:ph type="sldNum" sz="quarter" idx="12"/>
          </p:nvPr>
        </p:nvSpPr>
        <p:spPr/>
        <p:txBody>
          <a:body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4093822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153816-5AAA-06A4-A973-D776B7F671BC}"/>
              </a:ext>
            </a:extLst>
          </p:cNvPr>
          <p:cNvSpPr>
            <a:spLocks noGrp="1"/>
          </p:cNvSpPr>
          <p:nvPr>
            <p:ph type="title"/>
          </p:nvPr>
        </p:nvSpPr>
        <p:spPr>
          <a:xfrm>
            <a:off x="520712" y="569241"/>
            <a:ext cx="6520220" cy="2066590"/>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CD86AD3-D3BE-398A-C86A-28F2BA75507F}"/>
              </a:ext>
            </a:extLst>
          </p:cNvPr>
          <p:cNvSpPr>
            <a:spLocks noGrp="1"/>
          </p:cNvSpPr>
          <p:nvPr>
            <p:ph type="body" idx="1"/>
          </p:nvPr>
        </p:nvSpPr>
        <p:spPr>
          <a:xfrm>
            <a:off x="520712" y="2620980"/>
            <a:ext cx="3198097"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67BFA12-8E1A-2289-99BD-2F66D9AC1612}"/>
              </a:ext>
            </a:extLst>
          </p:cNvPr>
          <p:cNvSpPr>
            <a:spLocks noGrp="1"/>
          </p:cNvSpPr>
          <p:nvPr>
            <p:ph sz="half" idx="2"/>
          </p:nvPr>
        </p:nvSpPr>
        <p:spPr>
          <a:xfrm>
            <a:off x="520712" y="3905482"/>
            <a:ext cx="319809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FE9AF88-4956-70AB-47C8-4745391D318D}"/>
              </a:ext>
            </a:extLst>
          </p:cNvPr>
          <p:cNvSpPr>
            <a:spLocks noGrp="1"/>
          </p:cNvSpPr>
          <p:nvPr>
            <p:ph type="body" sz="quarter" idx="3"/>
          </p:nvPr>
        </p:nvSpPr>
        <p:spPr>
          <a:xfrm>
            <a:off x="3827085" y="2620980"/>
            <a:ext cx="3213847"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4756F86-919B-600B-6D58-4C9874F5E367}"/>
              </a:ext>
            </a:extLst>
          </p:cNvPr>
          <p:cNvSpPr>
            <a:spLocks noGrp="1"/>
          </p:cNvSpPr>
          <p:nvPr>
            <p:ph sz="quarter" idx="4"/>
          </p:nvPr>
        </p:nvSpPr>
        <p:spPr>
          <a:xfrm>
            <a:off x="3827085" y="3905482"/>
            <a:ext cx="321384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E2B741D-527F-7942-BFFC-442679D821E7}"/>
              </a:ext>
            </a:extLst>
          </p:cNvPr>
          <p:cNvSpPr>
            <a:spLocks noGrp="1"/>
          </p:cNvSpPr>
          <p:nvPr>
            <p:ph type="dt" sz="half" idx="10"/>
          </p:nvPr>
        </p:nvSpPr>
        <p:spPr/>
        <p:txBody>
          <a:bodyPr/>
          <a:lstStyle/>
          <a:p>
            <a:fld id="{C59C707F-9990-40A0-A020-0174E32B1453}" type="datetimeFigureOut">
              <a:rPr kumimoji="1" lang="ja-JP" altLang="en-US" smtClean="0"/>
              <a:t>2026/7/6</a:t>
            </a:fld>
            <a:endParaRPr kumimoji="1" lang="ja-JP" altLang="en-US"/>
          </a:p>
        </p:txBody>
      </p:sp>
      <p:sp>
        <p:nvSpPr>
          <p:cNvPr id="8" name="フッター プレースホルダー 7">
            <a:extLst>
              <a:ext uri="{FF2B5EF4-FFF2-40B4-BE49-F238E27FC236}">
                <a16:creationId xmlns:a16="http://schemas.microsoft.com/office/drawing/2014/main" id="{2716A050-83C5-7207-1169-2356037C1E0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CF6FA2A-868A-7D1D-300F-755A62B45BD7}"/>
              </a:ext>
            </a:extLst>
          </p:cNvPr>
          <p:cNvSpPr>
            <a:spLocks noGrp="1"/>
          </p:cNvSpPr>
          <p:nvPr>
            <p:ph type="sldNum" sz="quarter" idx="12"/>
          </p:nvPr>
        </p:nvSpPr>
        <p:spPr/>
        <p:txBody>
          <a:body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601306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E30D4E-21A6-2908-8C3B-6FE105E36D6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301880C-8039-A844-373B-A4B48CB8DA0F}"/>
              </a:ext>
            </a:extLst>
          </p:cNvPr>
          <p:cNvSpPr>
            <a:spLocks noGrp="1"/>
          </p:cNvSpPr>
          <p:nvPr>
            <p:ph type="dt" sz="half" idx="10"/>
          </p:nvPr>
        </p:nvSpPr>
        <p:spPr/>
        <p:txBody>
          <a:bodyPr/>
          <a:lstStyle/>
          <a:p>
            <a:fld id="{C59C707F-9990-40A0-A020-0174E32B1453}" type="datetimeFigureOut">
              <a:rPr kumimoji="1" lang="ja-JP" altLang="en-US" smtClean="0"/>
              <a:t>2026/7/6</a:t>
            </a:fld>
            <a:endParaRPr kumimoji="1" lang="ja-JP" altLang="en-US"/>
          </a:p>
        </p:txBody>
      </p:sp>
      <p:sp>
        <p:nvSpPr>
          <p:cNvPr id="4" name="フッター プレースホルダー 3">
            <a:extLst>
              <a:ext uri="{FF2B5EF4-FFF2-40B4-BE49-F238E27FC236}">
                <a16:creationId xmlns:a16="http://schemas.microsoft.com/office/drawing/2014/main" id="{B4C03E56-A782-47E6-C5D3-222D093DE8E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CCE3408-F755-A968-C571-100E5CCA3D9B}"/>
              </a:ext>
            </a:extLst>
          </p:cNvPr>
          <p:cNvSpPr>
            <a:spLocks noGrp="1"/>
          </p:cNvSpPr>
          <p:nvPr>
            <p:ph type="sldNum" sz="quarter" idx="12"/>
          </p:nvPr>
        </p:nvSpPr>
        <p:spPr/>
        <p:txBody>
          <a:body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3998249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23AD127-C318-E7C8-F732-61C44D68F74C}"/>
              </a:ext>
            </a:extLst>
          </p:cNvPr>
          <p:cNvSpPr>
            <a:spLocks noGrp="1"/>
          </p:cNvSpPr>
          <p:nvPr>
            <p:ph type="dt" sz="half" idx="10"/>
          </p:nvPr>
        </p:nvSpPr>
        <p:spPr/>
        <p:txBody>
          <a:bodyPr/>
          <a:lstStyle/>
          <a:p>
            <a:fld id="{C59C707F-9990-40A0-A020-0174E32B1453}" type="datetimeFigureOut">
              <a:rPr kumimoji="1" lang="ja-JP" altLang="en-US" smtClean="0"/>
              <a:t>2026/7/6</a:t>
            </a:fld>
            <a:endParaRPr kumimoji="1" lang="ja-JP" altLang="en-US"/>
          </a:p>
        </p:txBody>
      </p:sp>
      <p:sp>
        <p:nvSpPr>
          <p:cNvPr id="3" name="フッター プレースホルダー 2">
            <a:extLst>
              <a:ext uri="{FF2B5EF4-FFF2-40B4-BE49-F238E27FC236}">
                <a16:creationId xmlns:a16="http://schemas.microsoft.com/office/drawing/2014/main" id="{EBC1941F-A74F-C605-ED57-C5CC7CE4D63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52598EA-D728-C51D-1B2D-4F7FA6CC30A7}"/>
              </a:ext>
            </a:extLst>
          </p:cNvPr>
          <p:cNvSpPr>
            <a:spLocks noGrp="1"/>
          </p:cNvSpPr>
          <p:nvPr>
            <p:ph type="sldNum" sz="quarter" idx="12"/>
          </p:nvPr>
        </p:nvSpPr>
        <p:spPr/>
        <p:txBody>
          <a:body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430053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E0C585-DA10-16A8-0A4E-5B1857370B62}"/>
              </a:ext>
            </a:extLst>
          </p:cNvPr>
          <p:cNvSpPr>
            <a:spLocks noGrp="1"/>
          </p:cNvSpPr>
          <p:nvPr>
            <p:ph type="title"/>
          </p:nvPr>
        </p:nvSpPr>
        <p:spPr>
          <a:xfrm>
            <a:off x="520712" y="712788"/>
            <a:ext cx="2438192" cy="2494756"/>
          </a:xfrm>
        </p:spPr>
        <p:txBody>
          <a:bodyPr anchor="b"/>
          <a:lstStyle>
            <a:lvl1pPr>
              <a:defRPr sz="4989"/>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39E47C0-D107-716C-B7A1-0BA5C073186D}"/>
              </a:ext>
            </a:extLst>
          </p:cNvPr>
          <p:cNvSpPr>
            <a:spLocks noGrp="1"/>
          </p:cNvSpPr>
          <p:nvPr>
            <p:ph idx="1"/>
          </p:nvPr>
        </p:nvSpPr>
        <p:spPr>
          <a:xfrm>
            <a:off x="3213847" y="1539424"/>
            <a:ext cx="3827085"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7BE394B-14D1-74E9-19F1-846FD6052637}"/>
              </a:ext>
            </a:extLst>
          </p:cNvPr>
          <p:cNvSpPr>
            <a:spLocks noGrp="1"/>
          </p:cNvSpPr>
          <p:nvPr>
            <p:ph type="body" sz="half" idx="2"/>
          </p:nvPr>
        </p:nvSpPr>
        <p:spPr>
          <a:xfrm>
            <a:off x="520712" y="3207544"/>
            <a:ext cx="2438192"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A49CB78-7FA0-C9AC-D7FD-BF570D36E47B}"/>
              </a:ext>
            </a:extLst>
          </p:cNvPr>
          <p:cNvSpPr>
            <a:spLocks noGrp="1"/>
          </p:cNvSpPr>
          <p:nvPr>
            <p:ph type="dt" sz="half" idx="10"/>
          </p:nvPr>
        </p:nvSpPr>
        <p:spPr/>
        <p:txBody>
          <a:bodyPr/>
          <a:lstStyle/>
          <a:p>
            <a:fld id="{C59C707F-9990-40A0-A020-0174E32B1453}" type="datetimeFigureOut">
              <a:rPr kumimoji="1" lang="ja-JP" altLang="en-US" smtClean="0"/>
              <a:t>2026/7/6</a:t>
            </a:fld>
            <a:endParaRPr kumimoji="1" lang="ja-JP" altLang="en-US"/>
          </a:p>
        </p:txBody>
      </p:sp>
      <p:sp>
        <p:nvSpPr>
          <p:cNvPr id="6" name="フッター プレースホルダー 5">
            <a:extLst>
              <a:ext uri="{FF2B5EF4-FFF2-40B4-BE49-F238E27FC236}">
                <a16:creationId xmlns:a16="http://schemas.microsoft.com/office/drawing/2014/main" id="{5BE0AFE7-49B8-3DF1-34DE-F22EBA31D08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70F5244-120C-930E-A4A5-2CFC7DCF4C58}"/>
              </a:ext>
            </a:extLst>
          </p:cNvPr>
          <p:cNvSpPr>
            <a:spLocks noGrp="1"/>
          </p:cNvSpPr>
          <p:nvPr>
            <p:ph type="sldNum" sz="quarter" idx="12"/>
          </p:nvPr>
        </p:nvSpPr>
        <p:spPr/>
        <p:txBody>
          <a:body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3905593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E0DB97-197F-2BB2-EB0F-695B83CA4F0F}"/>
              </a:ext>
            </a:extLst>
          </p:cNvPr>
          <p:cNvSpPr>
            <a:spLocks noGrp="1"/>
          </p:cNvSpPr>
          <p:nvPr>
            <p:ph type="title"/>
          </p:nvPr>
        </p:nvSpPr>
        <p:spPr>
          <a:xfrm>
            <a:off x="520712" y="712788"/>
            <a:ext cx="2438192" cy="2494756"/>
          </a:xfrm>
        </p:spPr>
        <p:txBody>
          <a:bodyPr anchor="b"/>
          <a:lstStyle>
            <a:lvl1pPr>
              <a:defRPr sz="4989"/>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E53D878-24F3-2E57-6E5B-B22C75F0BA98}"/>
              </a:ext>
            </a:extLst>
          </p:cNvPr>
          <p:cNvSpPr>
            <a:spLocks noGrp="1"/>
          </p:cNvSpPr>
          <p:nvPr>
            <p:ph type="pic" idx="1"/>
          </p:nvPr>
        </p:nvSpPr>
        <p:spPr>
          <a:xfrm>
            <a:off x="3213847" y="1539424"/>
            <a:ext cx="3827085" cy="7598117"/>
          </a:xfrm>
        </p:spPr>
        <p:txBody>
          <a:bodyPr/>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endParaRPr kumimoji="1" lang="ja-JP" altLang="en-US"/>
          </a:p>
        </p:txBody>
      </p:sp>
      <p:sp>
        <p:nvSpPr>
          <p:cNvPr id="4" name="テキスト プレースホルダー 3">
            <a:extLst>
              <a:ext uri="{FF2B5EF4-FFF2-40B4-BE49-F238E27FC236}">
                <a16:creationId xmlns:a16="http://schemas.microsoft.com/office/drawing/2014/main" id="{3E9A33BB-7524-0D82-E236-79532F15119D}"/>
              </a:ext>
            </a:extLst>
          </p:cNvPr>
          <p:cNvSpPr>
            <a:spLocks noGrp="1"/>
          </p:cNvSpPr>
          <p:nvPr>
            <p:ph type="body" sz="half" idx="2"/>
          </p:nvPr>
        </p:nvSpPr>
        <p:spPr>
          <a:xfrm>
            <a:off x="520712" y="3207544"/>
            <a:ext cx="2438192"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9D0D0AC-D66A-E39D-D5B7-11FEE554C732}"/>
              </a:ext>
            </a:extLst>
          </p:cNvPr>
          <p:cNvSpPr>
            <a:spLocks noGrp="1"/>
          </p:cNvSpPr>
          <p:nvPr>
            <p:ph type="dt" sz="half" idx="10"/>
          </p:nvPr>
        </p:nvSpPr>
        <p:spPr/>
        <p:txBody>
          <a:bodyPr/>
          <a:lstStyle/>
          <a:p>
            <a:fld id="{C59C707F-9990-40A0-A020-0174E32B1453}" type="datetimeFigureOut">
              <a:rPr kumimoji="1" lang="ja-JP" altLang="en-US" smtClean="0"/>
              <a:t>2026/7/6</a:t>
            </a:fld>
            <a:endParaRPr kumimoji="1" lang="ja-JP" altLang="en-US"/>
          </a:p>
        </p:txBody>
      </p:sp>
      <p:sp>
        <p:nvSpPr>
          <p:cNvPr id="6" name="フッター プレースホルダー 5">
            <a:extLst>
              <a:ext uri="{FF2B5EF4-FFF2-40B4-BE49-F238E27FC236}">
                <a16:creationId xmlns:a16="http://schemas.microsoft.com/office/drawing/2014/main" id="{C6A67FFF-2407-798B-815C-C1712D26580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9250A79-6CDA-4190-DCE7-0DB5C60F6CF6}"/>
              </a:ext>
            </a:extLst>
          </p:cNvPr>
          <p:cNvSpPr>
            <a:spLocks noGrp="1"/>
          </p:cNvSpPr>
          <p:nvPr>
            <p:ph type="sldNum" sz="quarter" idx="12"/>
          </p:nvPr>
        </p:nvSpPr>
        <p:spPr/>
        <p:txBody>
          <a:body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2128851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61EB555-AB7F-41DC-1F08-B26657BFCCAA}"/>
              </a:ext>
            </a:extLst>
          </p:cNvPr>
          <p:cNvSpPr>
            <a:spLocks noGrp="1"/>
          </p:cNvSpPr>
          <p:nvPr>
            <p:ph type="title"/>
          </p:nvPr>
        </p:nvSpPr>
        <p:spPr>
          <a:xfrm>
            <a:off x="519728" y="569241"/>
            <a:ext cx="6520220" cy="206659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039A71A-3CAD-0121-5A08-505C688C609C}"/>
              </a:ext>
            </a:extLst>
          </p:cNvPr>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92B73A8-274A-EEC7-4A23-B76DEFD550B2}"/>
              </a:ext>
            </a:extLst>
          </p:cNvPr>
          <p:cNvSpPr>
            <a:spLocks noGrp="1"/>
          </p:cNvSpPr>
          <p:nvPr>
            <p:ph type="dt" sz="half" idx="2"/>
          </p:nvPr>
        </p:nvSpPr>
        <p:spPr>
          <a:xfrm>
            <a:off x="519728" y="9909727"/>
            <a:ext cx="1700927"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C59C707F-9990-40A0-A020-0174E32B1453}" type="datetimeFigureOut">
              <a:rPr kumimoji="1" lang="ja-JP" altLang="en-US" smtClean="0"/>
              <a:t>2026/7/6</a:t>
            </a:fld>
            <a:endParaRPr kumimoji="1" lang="ja-JP" altLang="en-US"/>
          </a:p>
        </p:txBody>
      </p:sp>
      <p:sp>
        <p:nvSpPr>
          <p:cNvPr id="5" name="フッター プレースホルダー 4">
            <a:extLst>
              <a:ext uri="{FF2B5EF4-FFF2-40B4-BE49-F238E27FC236}">
                <a16:creationId xmlns:a16="http://schemas.microsoft.com/office/drawing/2014/main" id="{83E349A2-210B-52F6-1681-FF6ED6703CB3}"/>
              </a:ext>
            </a:extLst>
          </p:cNvPr>
          <p:cNvSpPr>
            <a:spLocks noGrp="1"/>
          </p:cNvSpPr>
          <p:nvPr>
            <p:ph type="ftr" sz="quarter" idx="3"/>
          </p:nvPr>
        </p:nvSpPr>
        <p:spPr>
          <a:xfrm>
            <a:off x="2504143" y="9909727"/>
            <a:ext cx="2551390"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C707FC0-586C-F7C7-FA5C-FB06CE2B4A91}"/>
              </a:ext>
            </a:extLst>
          </p:cNvPr>
          <p:cNvSpPr>
            <a:spLocks noGrp="1"/>
          </p:cNvSpPr>
          <p:nvPr>
            <p:ph type="sldNum" sz="quarter" idx="4"/>
          </p:nvPr>
        </p:nvSpPr>
        <p:spPr>
          <a:xfrm>
            <a:off x="5339020" y="9909727"/>
            <a:ext cx="1700927"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70862332-FE17-4410-94E7-FACC36F0D923}" type="slidenum">
              <a:rPr kumimoji="1" lang="ja-JP" altLang="en-US" smtClean="0"/>
              <a:t>‹#›</a:t>
            </a:fld>
            <a:endParaRPr kumimoji="1" lang="ja-JP" altLang="en-US"/>
          </a:p>
        </p:txBody>
      </p:sp>
    </p:spTree>
    <p:extLst>
      <p:ext uri="{BB962C8B-B14F-4D97-AF65-F5344CB8AC3E}">
        <p14:creationId xmlns:p14="http://schemas.microsoft.com/office/powerpoint/2010/main" val="4048204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ja-JP"/>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a:extLst>
              <a:ext uri="{FF2B5EF4-FFF2-40B4-BE49-F238E27FC236}">
                <a16:creationId xmlns:a16="http://schemas.microsoft.com/office/drawing/2014/main" id="{A05B6AE8-BD3E-5E12-BD92-EED7F3ACDC04}"/>
              </a:ext>
            </a:extLst>
          </p:cNvPr>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227" y="-24972"/>
            <a:ext cx="7565901" cy="3589702"/>
          </a:xfrm>
          <a:prstGeom prst="rect">
            <a:avLst/>
          </a:prstGeom>
          <a:solidFill>
            <a:srgbClr val="FFFF00"/>
          </a:solidFill>
          <a:ln w="0">
            <a:solidFill>
              <a:schemeClr val="tx1"/>
            </a:solidFill>
          </a:ln>
        </p:spPr>
      </p:pic>
      <p:sp>
        <p:nvSpPr>
          <p:cNvPr id="11" name="正方形/長方形 10">
            <a:extLst>
              <a:ext uri="{FF2B5EF4-FFF2-40B4-BE49-F238E27FC236}">
                <a16:creationId xmlns:a16="http://schemas.microsoft.com/office/drawing/2014/main" id="{1D0563B6-B9B0-2EF6-0636-18083EB40969}"/>
              </a:ext>
            </a:extLst>
          </p:cNvPr>
          <p:cNvSpPr/>
          <p:nvPr/>
        </p:nvSpPr>
        <p:spPr>
          <a:xfrm>
            <a:off x="2544844" y="3052786"/>
            <a:ext cx="5014830" cy="512165"/>
          </a:xfrm>
          <a:prstGeom prst="rect">
            <a:avLst/>
          </a:prstGeom>
          <a:solidFill>
            <a:srgbClr val="00B0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2000" tIns="36000" rIns="72000" bIns="36000" numCol="1" spcCol="0" rtlCol="0" fromWordArt="0" anchor="t" anchorCtr="0" forceAA="0" compatLnSpc="1">
            <a:prstTxWarp prst="textNoShape">
              <a:avLst/>
            </a:prstTxWarp>
            <a:noAutofit/>
          </a:bodyPr>
          <a:lstStyle/>
          <a:p>
            <a:endParaRPr lang="ja-JP" altLang="en-US"/>
          </a:p>
        </p:txBody>
      </p:sp>
      <p:sp>
        <p:nvSpPr>
          <p:cNvPr id="7" name="テキスト ボックス 6">
            <a:extLst>
              <a:ext uri="{FF2B5EF4-FFF2-40B4-BE49-F238E27FC236}">
                <a16:creationId xmlns:a16="http://schemas.microsoft.com/office/drawing/2014/main" id="{A379163F-494F-B251-647E-F006750F6CAC}"/>
              </a:ext>
            </a:extLst>
          </p:cNvPr>
          <p:cNvSpPr txBox="1"/>
          <p:nvPr/>
        </p:nvSpPr>
        <p:spPr>
          <a:xfrm>
            <a:off x="359837" y="10203243"/>
            <a:ext cx="6840000" cy="215444"/>
          </a:xfrm>
          <a:prstGeom prst="rect">
            <a:avLst/>
          </a:prstGeom>
          <a:noFill/>
        </p:spPr>
        <p:txBody>
          <a:bodyPr wrap="square" rtlCol="0">
            <a:spAutoFit/>
          </a:bodyPr>
          <a:lstStyle/>
          <a:p>
            <a:pPr algn="dist"/>
            <a:r>
              <a:rPr kumimoji="1" lang="en-US" altLang="ja-JP" sz="800" dirty="0">
                <a:latin typeface="UD デジタル 教科書体 NK-R" panose="02020400000000000000" pitchFamily="18" charset="-128"/>
                <a:ea typeface="UD デジタル 教科書体 NK-R" panose="02020400000000000000" pitchFamily="18" charset="-128"/>
              </a:rPr>
              <a:t>※</a:t>
            </a:r>
            <a:r>
              <a:rPr kumimoji="1" lang="ja-JP" altLang="en-US" sz="800" dirty="0">
                <a:latin typeface="UD デジタル 教科書体 NK-R" panose="02020400000000000000" pitchFamily="18" charset="-128"/>
                <a:ea typeface="UD デジタル 教科書体 NK-R" panose="02020400000000000000" pitchFamily="18" charset="-128"/>
              </a:rPr>
              <a:t>ご記入いただいた情報は本セミナーに関する運営のみに利用し、取扱いにつきましては個人情報保護法に則り、厳重に管理いたします。</a:t>
            </a:r>
          </a:p>
        </p:txBody>
      </p:sp>
      <p:sp>
        <p:nvSpPr>
          <p:cNvPr id="27" name="テキスト ボックス 26">
            <a:extLst>
              <a:ext uri="{FF2B5EF4-FFF2-40B4-BE49-F238E27FC236}">
                <a16:creationId xmlns:a16="http://schemas.microsoft.com/office/drawing/2014/main" id="{4E54F604-A04A-8646-3CF6-E4649B529E93}"/>
              </a:ext>
            </a:extLst>
          </p:cNvPr>
          <p:cNvSpPr txBox="1"/>
          <p:nvPr/>
        </p:nvSpPr>
        <p:spPr>
          <a:xfrm>
            <a:off x="322195" y="8372945"/>
            <a:ext cx="6840000" cy="374077"/>
          </a:xfrm>
          <a:prstGeom prst="rect">
            <a:avLst/>
          </a:prstGeom>
          <a:noFill/>
        </p:spPr>
        <p:txBody>
          <a:bodyPr wrap="square" rtlCol="0">
            <a:spAutoFit/>
          </a:bodyPr>
          <a:lstStyle/>
          <a:p>
            <a:pPr algn="ctr">
              <a:lnSpc>
                <a:spcPts val="2400"/>
              </a:lnSpc>
            </a:pPr>
            <a:r>
              <a:rPr lang="ja-JP" altLang="en-US" sz="1400" b="1" kern="100" dirty="0">
                <a:latin typeface="游明朝" panose="02020400000000000000" pitchFamily="18" charset="-128"/>
                <a:ea typeface="UD デジタル 教科書体 NK-R" panose="02020400000000000000" pitchFamily="18" charset="-128"/>
                <a:cs typeface="Times New Roman" panose="02020603050405020304" pitchFamily="18" charset="0"/>
              </a:rPr>
              <a:t>９</a:t>
            </a:r>
            <a:r>
              <a:rPr lang="en-US" altLang="ja-JP" sz="1400" b="1" kern="100" dirty="0">
                <a:effectLst/>
                <a:latin typeface="游明朝" panose="02020400000000000000" pitchFamily="18" charset="-128"/>
                <a:ea typeface="UD デジタル 教科書体 NK-R" panose="02020400000000000000" pitchFamily="18" charset="-128"/>
                <a:cs typeface="Times New Roman" panose="02020603050405020304" pitchFamily="18" charset="0"/>
              </a:rPr>
              <a:t>/</a:t>
            </a:r>
            <a:r>
              <a:rPr lang="ja-JP" altLang="en-US" sz="1400" b="1" kern="100" dirty="0">
                <a:latin typeface="游明朝" panose="02020400000000000000" pitchFamily="18" charset="-128"/>
                <a:ea typeface="UD デジタル 教科書体 NK-R" panose="02020400000000000000" pitchFamily="18" charset="-128"/>
                <a:cs typeface="Times New Roman" panose="02020603050405020304" pitchFamily="18" charset="0"/>
              </a:rPr>
              <a:t>９</a:t>
            </a:r>
            <a:r>
              <a:rPr lang="ja-JP" altLang="ja-JP" sz="1400" b="1" kern="100" dirty="0">
                <a:effectLst/>
                <a:latin typeface="游明朝" panose="02020400000000000000" pitchFamily="18" charset="-128"/>
                <a:ea typeface="UD デジタル 教科書体 NK-R" panose="02020400000000000000" pitchFamily="18" charset="-128"/>
                <a:cs typeface="Times New Roman" panose="02020603050405020304" pitchFamily="18" charset="0"/>
              </a:rPr>
              <a:t>（</a:t>
            </a:r>
            <a:r>
              <a:rPr lang="ja-JP" altLang="en-US" sz="1400" b="1" kern="100" dirty="0">
                <a:effectLst/>
                <a:latin typeface="游明朝" panose="02020400000000000000" pitchFamily="18" charset="-128"/>
                <a:ea typeface="UD デジタル 教科書体 NK-R" panose="02020400000000000000" pitchFamily="18" charset="-128"/>
                <a:cs typeface="Times New Roman" panose="02020603050405020304" pitchFamily="18" charset="0"/>
              </a:rPr>
              <a:t>水</a:t>
            </a:r>
            <a:r>
              <a:rPr lang="ja-JP" altLang="ja-JP" sz="1400" b="1" kern="100" dirty="0">
                <a:effectLst/>
                <a:latin typeface="游明朝" panose="02020400000000000000" pitchFamily="18" charset="-128"/>
                <a:ea typeface="UD デジタル 教科書体 NK-R" panose="02020400000000000000" pitchFamily="18" charset="-128"/>
                <a:cs typeface="Times New Roman" panose="02020603050405020304" pitchFamily="18" charset="0"/>
              </a:rPr>
              <a:t>）開催　『</a:t>
            </a:r>
            <a:r>
              <a:rPr lang="ja-JP" altLang="en-US" sz="1400" b="1" kern="100" dirty="0">
                <a:effectLst/>
                <a:latin typeface="游明朝" panose="02020400000000000000" pitchFamily="18" charset="-128"/>
                <a:ea typeface="UD デジタル 教科書体 NK-R" panose="02020400000000000000" pitchFamily="18" charset="-128"/>
                <a:cs typeface="Times New Roman" panose="02020603050405020304" pitchFamily="18" charset="0"/>
              </a:rPr>
              <a:t>ＣｈａｔＧＰＴなどの生成ＡＩビジネス活用ＤＸ</a:t>
            </a:r>
            <a:r>
              <a:rPr lang="ja-JP" altLang="en-US" sz="1400" b="1" kern="100" dirty="0">
                <a:latin typeface="游明朝" panose="02020400000000000000" pitchFamily="18" charset="-128"/>
                <a:ea typeface="UD デジタル 教科書体 NK-R" panose="02020400000000000000" pitchFamily="18" charset="-128"/>
                <a:cs typeface="Times New Roman" panose="02020603050405020304" pitchFamily="18" charset="0"/>
              </a:rPr>
              <a:t>入門</a:t>
            </a:r>
            <a:r>
              <a:rPr lang="ja-JP" altLang="en-US" sz="1400" b="1" kern="100" dirty="0">
                <a:effectLst/>
                <a:latin typeface="游明朝" panose="02020400000000000000" pitchFamily="18" charset="-128"/>
                <a:ea typeface="UD デジタル 教科書体 NK-R" panose="02020400000000000000" pitchFamily="18" charset="-128"/>
                <a:cs typeface="Times New Roman" panose="02020603050405020304" pitchFamily="18" charset="0"/>
              </a:rPr>
              <a:t>セミナー</a:t>
            </a:r>
            <a:r>
              <a:rPr lang="ja-JP" altLang="ja-JP" sz="1400" b="1" kern="100" dirty="0">
                <a:effectLst/>
                <a:latin typeface="游明朝" panose="02020400000000000000" pitchFamily="18" charset="-128"/>
                <a:ea typeface="UD デジタル 教科書体 NK-R" panose="02020400000000000000" pitchFamily="18" charset="-128"/>
                <a:cs typeface="Times New Roman" panose="02020603050405020304" pitchFamily="18" charset="0"/>
              </a:rPr>
              <a:t>』　受講申込書</a:t>
            </a:r>
            <a:endParaRPr lang="en-US" altLang="ja-JP" sz="1400" b="1" kern="100" dirty="0">
              <a:effectLst/>
              <a:latin typeface="游明朝" panose="02020400000000000000" pitchFamily="18" charset="-128"/>
              <a:ea typeface="UD デジタル 教科書体 NK-R" panose="02020400000000000000" pitchFamily="18" charset="-128"/>
              <a:cs typeface="Times New Roman" panose="02020603050405020304" pitchFamily="18" charset="0"/>
            </a:endParaRPr>
          </a:p>
        </p:txBody>
      </p:sp>
      <p:sp>
        <p:nvSpPr>
          <p:cNvPr id="35" name="正方形/長方形 34">
            <a:extLst>
              <a:ext uri="{FF2B5EF4-FFF2-40B4-BE49-F238E27FC236}">
                <a16:creationId xmlns:a16="http://schemas.microsoft.com/office/drawing/2014/main" id="{2552ADC0-632A-4273-A7D2-B5DB4820ECAD}"/>
              </a:ext>
            </a:extLst>
          </p:cNvPr>
          <p:cNvSpPr/>
          <p:nvPr/>
        </p:nvSpPr>
        <p:spPr>
          <a:xfrm>
            <a:off x="4067706" y="4803676"/>
            <a:ext cx="3030014" cy="198642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72000" rIns="36000" bIns="72000" numCol="1" spcCol="0" rtlCol="0" fromWordArt="0" anchor="t" anchorCtr="0" forceAA="0" compatLnSpc="1">
            <a:prstTxWarp prst="textNoShape">
              <a:avLst/>
            </a:prstTxWarp>
            <a:noAutofit/>
          </a:bodyPr>
          <a:lstStyle/>
          <a:p>
            <a:pPr algn="l">
              <a:lnSpc>
                <a:spcPts val="1400"/>
              </a:lnSpc>
            </a:pPr>
            <a:r>
              <a:rPr lang="ja-JP" sz="1000" kern="100" dirty="0">
                <a:solidFill>
                  <a:srgbClr val="000000"/>
                </a:solidFill>
                <a:effectLst/>
                <a:ea typeface="UD デジタル 教科書体 NK-R" panose="02020400000000000000" pitchFamily="18" charset="-128"/>
                <a:cs typeface="Times New Roman" panose="02020603050405020304" pitchFamily="18" charset="0"/>
              </a:rPr>
              <a:t>〈講師プロフィール〉</a:t>
            </a:r>
            <a:endParaRPr lang="ja-JP" sz="1050" kern="100" dirty="0">
              <a:effectLst/>
              <a:ea typeface="游明朝" panose="02020400000000000000" pitchFamily="18" charset="-128"/>
              <a:cs typeface="Times New Roman" panose="02020603050405020304" pitchFamily="18" charset="0"/>
            </a:endParaRPr>
          </a:p>
          <a:p>
            <a:pPr algn="l">
              <a:lnSpc>
                <a:spcPts val="1600"/>
              </a:lnSpc>
            </a:pPr>
            <a:r>
              <a:rPr lang="ja-JP" altLang="en-US" sz="800"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よ こ た        しゅうりん</a:t>
            </a:r>
            <a:endParaRPr lang="en-US" altLang="ja-JP" sz="800"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l">
              <a:lnSpc>
                <a:spcPts val="2400"/>
              </a:lnSpc>
            </a:pPr>
            <a:r>
              <a:rPr lang="ja-JP" altLang="en-US" sz="2000" kern="100" dirty="0">
                <a:solidFill>
                  <a:srgbClr val="000000"/>
                </a:solidFill>
                <a:ea typeface="UD デジタル 教科書体 NK-R" panose="02020400000000000000" pitchFamily="18" charset="-128"/>
                <a:cs typeface="Times New Roman" panose="02020603050405020304" pitchFamily="18" charset="0"/>
              </a:rPr>
              <a:t>横田 秀珠</a:t>
            </a:r>
            <a:r>
              <a:rPr lang="ja-JP" altLang="en-US" sz="2200" kern="100" dirty="0">
                <a:solidFill>
                  <a:srgbClr val="000000"/>
                </a:solidFill>
                <a:ea typeface="UD デジタル 教科書体 NK-R" panose="02020400000000000000" pitchFamily="18" charset="-128"/>
                <a:cs typeface="Times New Roman" panose="02020603050405020304" pitchFamily="18" charset="0"/>
              </a:rPr>
              <a:t> </a:t>
            </a:r>
            <a:r>
              <a:rPr lang="ja-JP" sz="1000" kern="100" dirty="0">
                <a:solidFill>
                  <a:srgbClr val="000000"/>
                </a:solidFill>
                <a:effectLst/>
                <a:ea typeface="UD デジタル 教科書体 NK-R" panose="02020400000000000000" pitchFamily="18" charset="-128"/>
                <a:cs typeface="Times New Roman" panose="02020603050405020304" pitchFamily="18" charset="0"/>
              </a:rPr>
              <a:t>氏</a:t>
            </a:r>
            <a:endParaRPr lang="ja-JP" sz="1050" kern="100" dirty="0">
              <a:effectLst/>
              <a:ea typeface="游明朝" panose="02020400000000000000" pitchFamily="18" charset="-128"/>
              <a:cs typeface="Times New Roman" panose="02020603050405020304" pitchFamily="18" charset="0"/>
            </a:endParaRPr>
          </a:p>
          <a:p>
            <a:pPr marL="89535" algn="l">
              <a:lnSpc>
                <a:spcPts val="1200"/>
              </a:lnSpc>
            </a:pPr>
            <a:r>
              <a:rPr lang="ja-JP" altLang="en-US" sz="900" kern="100" dirty="0">
                <a:solidFill>
                  <a:srgbClr val="000000"/>
                </a:solidFill>
                <a:effectLst/>
                <a:ea typeface="UD デジタル 教科書体 NK-R" panose="02020400000000000000" pitchFamily="18" charset="-128"/>
                <a:cs typeface="Times New Roman" panose="02020603050405020304" pitchFamily="18" charset="0"/>
              </a:rPr>
              <a:t>・イーンスパイア</a:t>
            </a:r>
            <a:r>
              <a:rPr lang="en-US" altLang="ja-JP" sz="900" kern="100" dirty="0">
                <a:solidFill>
                  <a:srgbClr val="000000"/>
                </a:solidFill>
                <a:effectLst/>
                <a:ea typeface="UD デジタル 教科書体 NK-R" panose="02020400000000000000" pitchFamily="18" charset="-128"/>
                <a:cs typeface="Times New Roman" panose="02020603050405020304" pitchFamily="18" charset="0"/>
              </a:rPr>
              <a:t>(</a:t>
            </a:r>
            <a:r>
              <a:rPr lang="ja-JP" altLang="en-US" sz="900" kern="100" dirty="0">
                <a:solidFill>
                  <a:srgbClr val="000000"/>
                </a:solidFill>
                <a:effectLst/>
                <a:ea typeface="UD デジタル 教科書体 NK-R" panose="02020400000000000000" pitchFamily="18" charset="-128"/>
                <a:cs typeface="Times New Roman" panose="02020603050405020304" pitchFamily="18" charset="0"/>
              </a:rPr>
              <a:t>株</a:t>
            </a:r>
            <a:r>
              <a:rPr lang="en-US" altLang="ja-JP" sz="900" kern="100" dirty="0">
                <a:solidFill>
                  <a:srgbClr val="000000"/>
                </a:solidFill>
                <a:effectLst/>
                <a:ea typeface="UD デジタル 教科書体 NK-R" panose="02020400000000000000" pitchFamily="18" charset="-128"/>
                <a:cs typeface="Times New Roman" panose="02020603050405020304" pitchFamily="18" charset="0"/>
              </a:rPr>
              <a:t>)</a:t>
            </a:r>
            <a:r>
              <a:rPr lang="ja-JP" altLang="en-US" sz="900" kern="100" dirty="0">
                <a:solidFill>
                  <a:srgbClr val="000000"/>
                </a:solidFill>
                <a:effectLst/>
                <a:ea typeface="UD デジタル 教科書体 NK-R" panose="02020400000000000000" pitchFamily="18" charset="-128"/>
                <a:cs typeface="Times New Roman" panose="02020603050405020304" pitchFamily="18" charset="0"/>
              </a:rPr>
              <a:t>　代表取締役</a:t>
            </a:r>
          </a:p>
          <a:p>
            <a:pPr marL="89535" algn="l">
              <a:lnSpc>
                <a:spcPts val="1200"/>
              </a:lnSpc>
            </a:pPr>
            <a:r>
              <a:rPr lang="ja-JP" altLang="en-US" sz="900" kern="100" dirty="0">
                <a:solidFill>
                  <a:srgbClr val="000000"/>
                </a:solidFill>
                <a:effectLst/>
                <a:ea typeface="UD デジタル 教科書体 NK-R" panose="02020400000000000000" pitchFamily="18" charset="-128"/>
                <a:cs typeface="Times New Roman" panose="02020603050405020304" pitchFamily="18" charset="0"/>
              </a:rPr>
              <a:t>・ネットビジネスアナリスト</a:t>
            </a:r>
          </a:p>
          <a:p>
            <a:pPr marL="89535" algn="l">
              <a:lnSpc>
                <a:spcPts val="1200"/>
              </a:lnSpc>
            </a:pPr>
            <a:r>
              <a:rPr lang="ja-JP" altLang="en-US" sz="900" kern="100" dirty="0">
                <a:solidFill>
                  <a:srgbClr val="000000"/>
                </a:solidFill>
                <a:effectLst/>
                <a:ea typeface="UD デジタル 教科書体 NK-R" panose="02020400000000000000" pitchFamily="18" charset="-128"/>
                <a:cs typeface="Times New Roman" panose="02020603050405020304" pitchFamily="18" charset="0"/>
              </a:rPr>
              <a:t>・長岡造形大学情報リテラシー論講師</a:t>
            </a:r>
            <a:endParaRPr lang="en-US" altLang="ja-JP" sz="900" kern="100" dirty="0">
              <a:solidFill>
                <a:srgbClr val="000000"/>
              </a:solidFill>
              <a:effectLst/>
              <a:ea typeface="UD デジタル 教科書体 NK-R" panose="02020400000000000000" pitchFamily="18" charset="-128"/>
              <a:cs typeface="Times New Roman" panose="02020603050405020304" pitchFamily="18" charset="0"/>
            </a:endParaRPr>
          </a:p>
          <a:p>
            <a:pPr marL="89535" algn="l">
              <a:lnSpc>
                <a:spcPts val="600"/>
              </a:lnSpc>
            </a:pPr>
            <a:endParaRPr lang="en-US" altLang="ja-JP" sz="900" kern="100" dirty="0">
              <a:solidFill>
                <a:srgbClr val="000000"/>
              </a:solidFill>
              <a:effectLst/>
              <a:ea typeface="UD デジタル 教科書体 NK-R" panose="02020400000000000000" pitchFamily="18" charset="-128"/>
              <a:cs typeface="Times New Roman" panose="02020603050405020304" pitchFamily="18" charset="0"/>
            </a:endParaRPr>
          </a:p>
          <a:p>
            <a:pPr marL="180975" indent="88900" algn="just">
              <a:lnSpc>
                <a:spcPts val="1000"/>
              </a:lnSpc>
            </a:pPr>
            <a:r>
              <a:rPr lang="ja-JP" altLang="en-US" sz="800" kern="100" dirty="0">
                <a:solidFill>
                  <a:srgbClr val="000000"/>
                </a:solidFill>
                <a:effectLst/>
                <a:ea typeface="UD デジタル 教科書体 NK-R" panose="02020400000000000000" pitchFamily="18" charset="-128"/>
                <a:cs typeface="Times New Roman" panose="02020603050405020304" pitchFamily="18" charset="0"/>
              </a:rPr>
              <a:t>大学卒業後、出版社で営業を１０年経験。その後全く未経験の</a:t>
            </a:r>
            <a:r>
              <a:rPr lang="en-US" altLang="ja-JP" sz="800" kern="100" dirty="0">
                <a:solidFill>
                  <a:srgbClr val="000000"/>
                </a:solidFill>
                <a:effectLst/>
                <a:ea typeface="UD デジタル 教科書体 NK-R" panose="02020400000000000000" pitchFamily="18" charset="-128"/>
                <a:cs typeface="Times New Roman" panose="02020603050405020304" pitchFamily="18" charset="0"/>
              </a:rPr>
              <a:t>WEB</a:t>
            </a:r>
            <a:r>
              <a:rPr lang="ja-JP" altLang="en-US" sz="800" kern="100" dirty="0">
                <a:solidFill>
                  <a:srgbClr val="000000"/>
                </a:solidFill>
                <a:effectLst/>
                <a:ea typeface="UD デジタル 教科書体 NK-R" panose="02020400000000000000" pitchFamily="18" charset="-128"/>
                <a:cs typeface="Times New Roman" panose="02020603050405020304" pitchFamily="18" charset="0"/>
              </a:rPr>
              <a:t>制作の会社に就職し</a:t>
            </a:r>
            <a:r>
              <a:rPr lang="en-US" altLang="ja-JP" sz="800" kern="100" dirty="0">
                <a:solidFill>
                  <a:srgbClr val="000000"/>
                </a:solidFill>
                <a:effectLst/>
                <a:ea typeface="UD デジタル 教科書体 NK-R" panose="02020400000000000000" pitchFamily="18" charset="-128"/>
                <a:cs typeface="Times New Roman" panose="02020603050405020304" pitchFamily="18" charset="0"/>
              </a:rPr>
              <a:t>20</a:t>
            </a:r>
            <a:r>
              <a:rPr lang="ja-JP" altLang="en-US" sz="800" kern="100" dirty="0">
                <a:solidFill>
                  <a:srgbClr val="000000"/>
                </a:solidFill>
                <a:effectLst/>
                <a:ea typeface="UD デジタル 教科書体 NK-R" panose="02020400000000000000" pitchFamily="18" charset="-128"/>
                <a:cs typeface="Times New Roman" panose="02020603050405020304" pitchFamily="18" charset="0"/>
              </a:rPr>
              <a:t>０７年独立。年間約２５０回の講演も行う。２００８年から１日も欠かさずブログ更新するなど、圧倒的な量のインプットとアウトプットをしている。講演は、常に前向き、次なる時代へと歩みを進める事の重要性を説くと共感を得ている。</a:t>
            </a:r>
            <a:endParaRPr lang="ja-JP" sz="1050" kern="100" dirty="0">
              <a:effectLst/>
              <a:ea typeface="游明朝" panose="02020400000000000000" pitchFamily="18" charset="-128"/>
              <a:cs typeface="Times New Roman" panose="02020603050405020304" pitchFamily="18" charset="0"/>
            </a:endParaRPr>
          </a:p>
        </p:txBody>
      </p:sp>
      <p:sp>
        <p:nvSpPr>
          <p:cNvPr id="46" name="正方形/長方形 45">
            <a:extLst>
              <a:ext uri="{FF2B5EF4-FFF2-40B4-BE49-F238E27FC236}">
                <a16:creationId xmlns:a16="http://schemas.microsoft.com/office/drawing/2014/main" id="{35205BE7-E0F6-6F0F-E2C6-7F0484AEF267}"/>
              </a:ext>
            </a:extLst>
          </p:cNvPr>
          <p:cNvSpPr/>
          <p:nvPr/>
        </p:nvSpPr>
        <p:spPr>
          <a:xfrm>
            <a:off x="3825290" y="3519719"/>
            <a:ext cx="3487738" cy="1145642"/>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72000" rIns="36000" bIns="72000" numCol="1" spcCol="0" rtlCol="0" fromWordArt="0" anchor="t" anchorCtr="0" forceAA="0" compatLnSpc="1">
            <a:prstTxWarp prst="textNoShape">
              <a:avLst/>
            </a:prstTxWarp>
            <a:noAutofit/>
          </a:bodyPr>
          <a:lstStyle/>
          <a:p>
            <a:pPr indent="85725" algn="just">
              <a:lnSpc>
                <a:spcPts val="1400"/>
              </a:lnSpc>
            </a:pPr>
            <a:r>
              <a:rPr lang="ja-JP" altLang="en-US" sz="1000" kern="100" dirty="0">
                <a:solidFill>
                  <a:srgbClr val="000000"/>
                </a:solidFill>
                <a:effectLst/>
                <a:ea typeface="UD デジタル 教科書体 NK-R" panose="02020400000000000000" pitchFamily="18" charset="-128"/>
                <a:cs typeface="Times New Roman" panose="02020603050405020304" pitchFamily="18" charset="0"/>
              </a:rPr>
              <a:t>世の中に浸透しつつある生成ＡＩ。セミナーの参加者も目に見えて増加しています。生成</a:t>
            </a:r>
            <a:r>
              <a:rPr lang="en-US" altLang="ja-JP" sz="1000" kern="100" dirty="0">
                <a:solidFill>
                  <a:srgbClr val="000000"/>
                </a:solidFill>
                <a:ea typeface="UD デジタル 教科書体 NK-R" panose="02020400000000000000" pitchFamily="18" charset="-128"/>
                <a:cs typeface="Times New Roman" panose="02020603050405020304" pitchFamily="18" charset="0"/>
              </a:rPr>
              <a:t>A</a:t>
            </a:r>
            <a:r>
              <a:rPr lang="ja-JP" altLang="en-US" sz="1000" kern="100" dirty="0">
                <a:solidFill>
                  <a:srgbClr val="000000"/>
                </a:solidFill>
                <a:ea typeface="UD デジタル 教科書体 NK-R" panose="02020400000000000000" pitchFamily="18" charset="-128"/>
                <a:cs typeface="Times New Roman" panose="02020603050405020304" pitchFamily="18" charset="0"/>
              </a:rPr>
              <a:t>Ｉ</a:t>
            </a:r>
            <a:r>
              <a:rPr lang="ja-JP" altLang="en-US" sz="1000" kern="100" dirty="0">
                <a:solidFill>
                  <a:srgbClr val="000000"/>
                </a:solidFill>
                <a:effectLst/>
                <a:ea typeface="UD デジタル 教科書体 NK-R" panose="02020400000000000000" pitchFamily="18" charset="-128"/>
                <a:cs typeface="Times New Roman" panose="02020603050405020304" pitchFamily="18" charset="0"/>
              </a:rPr>
              <a:t>の技術は大きく進歩しており、日々の業務への活用も進んでいます</a:t>
            </a:r>
            <a:r>
              <a:rPr lang="ja-JP" altLang="en-US" sz="1000" kern="100" dirty="0">
                <a:solidFill>
                  <a:srgbClr val="000000"/>
                </a:solidFill>
                <a:ea typeface="UD デジタル 教科書体 NK-R" panose="02020400000000000000" pitchFamily="18" charset="-128"/>
                <a:cs typeface="Times New Roman" panose="02020603050405020304" pitchFamily="18" charset="0"/>
              </a:rPr>
              <a:t>。本講座は</a:t>
            </a:r>
            <a:r>
              <a:rPr lang="ja-JP" altLang="en-US" sz="1000" kern="100" dirty="0">
                <a:solidFill>
                  <a:srgbClr val="000000"/>
                </a:solidFill>
                <a:effectLst/>
                <a:ea typeface="UD デジタル 教科書体 NK-R" panose="02020400000000000000" pitchFamily="18" charset="-128"/>
                <a:cs typeface="Times New Roman" panose="02020603050405020304" pitchFamily="18" charset="0"/>
              </a:rPr>
              <a:t>まだ</a:t>
            </a:r>
            <a:r>
              <a:rPr lang="en-US" altLang="ja-JP" sz="1000" kern="100" dirty="0">
                <a:solidFill>
                  <a:srgbClr val="000000"/>
                </a:solidFill>
                <a:effectLst/>
                <a:ea typeface="UD デジタル 教科書体 NK-R" panose="02020400000000000000" pitchFamily="18" charset="-128"/>
                <a:cs typeface="Times New Roman" panose="02020603050405020304" pitchFamily="18" charset="0"/>
              </a:rPr>
              <a:t>AI</a:t>
            </a:r>
            <a:r>
              <a:rPr lang="ja-JP" altLang="en-US" sz="1000" kern="100" dirty="0">
                <a:solidFill>
                  <a:srgbClr val="000000"/>
                </a:solidFill>
                <a:effectLst/>
                <a:ea typeface="UD デジタル 教科書体 NK-R" panose="02020400000000000000" pitchFamily="18" charset="-128"/>
                <a:cs typeface="Times New Roman" panose="02020603050405020304" pitchFamily="18" charset="0"/>
              </a:rPr>
              <a:t>を使った事がない、使っているが改めて最新情報を知りたいと言った方に向けた内容です。これからのビジネスには生成</a:t>
            </a:r>
            <a:r>
              <a:rPr lang="en-US" altLang="ja-JP" sz="1000" kern="100" dirty="0">
                <a:solidFill>
                  <a:srgbClr val="000000"/>
                </a:solidFill>
                <a:effectLst/>
                <a:ea typeface="UD デジタル 教科書体 NK-R" panose="02020400000000000000" pitchFamily="18" charset="-128"/>
                <a:cs typeface="Times New Roman" panose="02020603050405020304" pitchFamily="18" charset="0"/>
              </a:rPr>
              <a:t>AI</a:t>
            </a:r>
            <a:r>
              <a:rPr lang="ja-JP" altLang="en-US" sz="1000" kern="100" dirty="0">
                <a:solidFill>
                  <a:srgbClr val="000000"/>
                </a:solidFill>
                <a:effectLst/>
                <a:ea typeface="UD デジタル 教科書体 NK-R" panose="02020400000000000000" pitchFamily="18" charset="-128"/>
                <a:cs typeface="Times New Roman" panose="02020603050405020304" pitchFamily="18" charset="0"/>
              </a:rPr>
              <a:t>の活用による</a:t>
            </a:r>
            <a:r>
              <a:rPr lang="en-US" altLang="ja-JP" sz="1000" kern="100" dirty="0">
                <a:solidFill>
                  <a:srgbClr val="000000"/>
                </a:solidFill>
                <a:effectLst/>
                <a:ea typeface="UD デジタル 教科書体 NK-R" panose="02020400000000000000" pitchFamily="18" charset="-128"/>
                <a:cs typeface="Times New Roman" panose="02020603050405020304" pitchFamily="18" charset="0"/>
              </a:rPr>
              <a:t>DX</a:t>
            </a:r>
            <a:r>
              <a:rPr lang="ja-JP" altLang="en-US" sz="1000" kern="100" dirty="0">
                <a:solidFill>
                  <a:srgbClr val="000000"/>
                </a:solidFill>
                <a:effectLst/>
                <a:ea typeface="UD デジタル 教科書体 NK-R" panose="02020400000000000000" pitchFamily="18" charset="-128"/>
                <a:cs typeface="Times New Roman" panose="02020603050405020304" pitchFamily="18" charset="0"/>
              </a:rPr>
              <a:t>が必須です。</a:t>
            </a:r>
            <a:r>
              <a:rPr lang="en-US" altLang="ja-JP" sz="1000" kern="100" dirty="0">
                <a:solidFill>
                  <a:srgbClr val="000000"/>
                </a:solidFill>
                <a:effectLst/>
                <a:ea typeface="UD デジタル 教科書体 NK-R" panose="02020400000000000000" pitchFamily="18" charset="-128"/>
                <a:cs typeface="Times New Roman" panose="02020603050405020304" pitchFamily="18" charset="0"/>
              </a:rPr>
              <a:t>AI</a:t>
            </a:r>
            <a:r>
              <a:rPr lang="ja-JP" altLang="en-US" sz="1000" kern="100" dirty="0">
                <a:solidFill>
                  <a:srgbClr val="000000"/>
                </a:solidFill>
                <a:effectLst/>
                <a:ea typeface="UD デジタル 教科書体 NK-R" panose="02020400000000000000" pitchFamily="18" charset="-128"/>
                <a:cs typeface="Times New Roman" panose="02020603050405020304" pitchFamily="18" charset="0"/>
              </a:rPr>
              <a:t>の最新事情がわかる講座ですので、ぜひご参加下さい。</a:t>
            </a:r>
            <a:endParaRPr lang="ja-JP" sz="1100" kern="100" dirty="0">
              <a:effectLst/>
              <a:ea typeface="游明朝" panose="02020400000000000000" pitchFamily="18" charset="-128"/>
              <a:cs typeface="Times New Roman" panose="02020603050405020304" pitchFamily="18" charset="0"/>
            </a:endParaRPr>
          </a:p>
        </p:txBody>
      </p:sp>
      <p:sp>
        <p:nvSpPr>
          <p:cNvPr id="51" name="正方形/長方形 50">
            <a:extLst>
              <a:ext uri="{FF2B5EF4-FFF2-40B4-BE49-F238E27FC236}">
                <a16:creationId xmlns:a16="http://schemas.microsoft.com/office/drawing/2014/main" id="{37AAFD48-C2B1-A9E1-2CDE-16CB470D5090}"/>
              </a:ext>
            </a:extLst>
          </p:cNvPr>
          <p:cNvSpPr/>
          <p:nvPr/>
        </p:nvSpPr>
        <p:spPr>
          <a:xfrm>
            <a:off x="256172" y="412553"/>
            <a:ext cx="4023171" cy="769441"/>
          </a:xfrm>
          <a:prstGeom prst="rect">
            <a:avLst/>
          </a:prstGeom>
          <a:noFill/>
        </p:spPr>
        <p:txBody>
          <a:bodyPr wrap="square" lIns="91440" tIns="45720" rIns="91440" bIns="45720">
            <a:spAutoFit/>
          </a:bodyPr>
          <a:lstStyle/>
          <a:p>
            <a:r>
              <a:rPr lang="ja-JP" altLang="en-US" sz="4400" dirty="0">
                <a:ln w="12700">
                  <a:solidFill>
                    <a:schemeClr val="tx1"/>
                  </a:solidFill>
                </a:ln>
                <a:solidFill>
                  <a:schemeClr val="bg1"/>
                </a:solidFill>
                <a:effectLst/>
                <a:latin typeface="UD デジタル 教科書体 NK-B" panose="02020700000000000000" pitchFamily="18" charset="-128"/>
                <a:ea typeface="UD デジタル 教科書体 NK-B" panose="02020700000000000000" pitchFamily="18" charset="-128"/>
              </a:rPr>
              <a:t>ＣｈａｔＧＰＴ</a:t>
            </a:r>
            <a:r>
              <a:rPr lang="ja-JP" altLang="en-US" sz="2800" dirty="0">
                <a:ln w="12700">
                  <a:solidFill>
                    <a:schemeClr val="tx1"/>
                  </a:solidFill>
                </a:ln>
                <a:solidFill>
                  <a:schemeClr val="bg1"/>
                </a:solidFill>
                <a:effectLst/>
                <a:latin typeface="UD デジタル 教科書体 NK-B" panose="02020700000000000000" pitchFamily="18" charset="-128"/>
                <a:ea typeface="UD デジタル 教科書体 NK-B" panose="02020700000000000000" pitchFamily="18" charset="-128"/>
              </a:rPr>
              <a:t>などの</a:t>
            </a:r>
            <a:endParaRPr lang="ja-JP" altLang="en-US" sz="4800" b="0" cap="none" spc="0" dirty="0">
              <a:ln w="12700">
                <a:solidFill>
                  <a:schemeClr val="tx1"/>
                </a:solidFill>
              </a:ln>
              <a:solidFill>
                <a:schemeClr val="bg1"/>
              </a:solidFill>
              <a:effectLst/>
              <a:latin typeface="UD デジタル 教科書体 NK-B" panose="02020700000000000000" pitchFamily="18" charset="-128"/>
              <a:ea typeface="UD デジタル 教科書体 NK-B" panose="02020700000000000000" pitchFamily="18" charset="-128"/>
            </a:endParaRPr>
          </a:p>
        </p:txBody>
      </p:sp>
      <p:sp>
        <p:nvSpPr>
          <p:cNvPr id="56" name="正方形/長方形 55">
            <a:extLst>
              <a:ext uri="{FF2B5EF4-FFF2-40B4-BE49-F238E27FC236}">
                <a16:creationId xmlns:a16="http://schemas.microsoft.com/office/drawing/2014/main" id="{5BBBC397-B8C6-E634-80FF-4AA434BC7A64}"/>
              </a:ext>
            </a:extLst>
          </p:cNvPr>
          <p:cNvSpPr/>
          <p:nvPr/>
        </p:nvSpPr>
        <p:spPr>
          <a:xfrm>
            <a:off x="322195" y="2122135"/>
            <a:ext cx="2414001" cy="892552"/>
          </a:xfrm>
          <a:prstGeom prst="rect">
            <a:avLst/>
          </a:prstGeom>
          <a:solidFill>
            <a:schemeClr val="accent4">
              <a:lumMod val="20000"/>
              <a:lumOff val="80000"/>
            </a:schemeClr>
          </a:solidFill>
        </p:spPr>
        <p:txBody>
          <a:bodyPr wrap="square" lIns="91440" tIns="45720" rIns="91440" bIns="45720">
            <a:spAutoFit/>
          </a:bodyPr>
          <a:lstStyle/>
          <a:p>
            <a:r>
              <a:rPr lang="ja-JP" altLang="en-US" sz="3200" dirty="0">
                <a:ln w="15875">
                  <a:noFill/>
                </a:ln>
                <a:latin typeface="UD デジタル 教科書体 NK-B" panose="02020700000000000000" pitchFamily="18" charset="-128"/>
                <a:ea typeface="UD デジタル 教科書体 NK-B" panose="02020700000000000000" pitchFamily="18" charset="-128"/>
              </a:rPr>
              <a:t>９</a:t>
            </a:r>
            <a:r>
              <a:rPr lang="ja-JP" altLang="en-US" sz="1600" dirty="0">
                <a:ln w="15875">
                  <a:noFill/>
                </a:ln>
                <a:latin typeface="UD デジタル 教科書体 NK-B" panose="02020700000000000000" pitchFamily="18" charset="-128"/>
                <a:ea typeface="UD デジタル 教科書体 NK-B" panose="02020700000000000000" pitchFamily="18" charset="-128"/>
              </a:rPr>
              <a:t>月</a:t>
            </a:r>
            <a:r>
              <a:rPr lang="ja-JP" altLang="en-US" sz="3200" dirty="0">
                <a:ln w="15875">
                  <a:noFill/>
                </a:ln>
                <a:latin typeface="UD デジタル 教科書体 NK-B" panose="02020700000000000000" pitchFamily="18" charset="-128"/>
                <a:ea typeface="UD デジタル 教科書体 NK-B" panose="02020700000000000000" pitchFamily="18" charset="-128"/>
              </a:rPr>
              <a:t>９</a:t>
            </a:r>
            <a:r>
              <a:rPr lang="ja-JP" altLang="en-US" sz="1600" dirty="0">
                <a:ln w="15875">
                  <a:noFill/>
                </a:ln>
                <a:latin typeface="UD デジタル 教科書体 NK-B" panose="02020700000000000000" pitchFamily="18" charset="-128"/>
                <a:ea typeface="UD デジタル 教科書体 NK-B" panose="02020700000000000000" pitchFamily="18" charset="-128"/>
              </a:rPr>
              <a:t>日</a:t>
            </a:r>
            <a:r>
              <a:rPr lang="ja-JP" altLang="en-US" sz="2000" dirty="0">
                <a:ln w="15875">
                  <a:noFill/>
                </a:ln>
                <a:latin typeface="UD デジタル 教科書体 NK-B" panose="02020700000000000000" pitchFamily="18" charset="-128"/>
                <a:ea typeface="UD デジタル 教科書体 NK-B" panose="02020700000000000000" pitchFamily="18" charset="-128"/>
              </a:rPr>
              <a:t>（水）</a:t>
            </a:r>
            <a:endParaRPr lang="en-US" altLang="ja-JP" sz="3200" dirty="0">
              <a:ln w="15875">
                <a:noFill/>
              </a:ln>
              <a:latin typeface="UD デジタル 教科書体 NK-B" panose="02020700000000000000" pitchFamily="18" charset="-128"/>
              <a:ea typeface="UD デジタル 教科書体 NK-B" panose="02020700000000000000" pitchFamily="18" charset="-128"/>
            </a:endParaRPr>
          </a:p>
          <a:p>
            <a:pPr algn="r"/>
            <a:r>
              <a:rPr lang="ja-JP" altLang="en-US" sz="2000" dirty="0">
                <a:ln w="15875">
                  <a:noFill/>
                </a:ln>
                <a:latin typeface="UD デジタル 教科書体 NK-B" panose="02020700000000000000" pitchFamily="18" charset="-128"/>
                <a:ea typeface="UD デジタル 教科書体 NK-B" panose="02020700000000000000" pitchFamily="18" charset="-128"/>
              </a:rPr>
              <a:t>１４：００～１６：００</a:t>
            </a:r>
            <a:endParaRPr lang="ja-JP" altLang="en-US" sz="3600" b="0" cap="none" spc="0" dirty="0">
              <a:ln w="15875">
                <a:noFill/>
              </a:ln>
              <a:latin typeface="UD デジタル 教科書体 NK-B" panose="02020700000000000000" pitchFamily="18" charset="-128"/>
              <a:ea typeface="UD デジタル 教科書体 NK-B" panose="02020700000000000000" pitchFamily="18" charset="-128"/>
            </a:endParaRPr>
          </a:p>
        </p:txBody>
      </p:sp>
      <p:pic>
        <p:nvPicPr>
          <p:cNvPr id="5" name="図 4">
            <a:extLst>
              <a:ext uri="{FF2B5EF4-FFF2-40B4-BE49-F238E27FC236}">
                <a16:creationId xmlns:a16="http://schemas.microsoft.com/office/drawing/2014/main" id="{85C421E9-CC84-B08E-86D2-03E2C5FC4DF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41720" y="4815298"/>
            <a:ext cx="967209" cy="1209011"/>
          </a:xfrm>
          <a:prstGeom prst="rect">
            <a:avLst/>
          </a:prstGeom>
          <a:noFill/>
        </p:spPr>
      </p:pic>
      <p:sp>
        <p:nvSpPr>
          <p:cNvPr id="42" name="正方形/長方形 41">
            <a:extLst>
              <a:ext uri="{FF2B5EF4-FFF2-40B4-BE49-F238E27FC236}">
                <a16:creationId xmlns:a16="http://schemas.microsoft.com/office/drawing/2014/main" id="{56CC32E5-1622-6BC3-D2A9-40D8212C6C85}"/>
              </a:ext>
            </a:extLst>
          </p:cNvPr>
          <p:cNvSpPr/>
          <p:nvPr/>
        </p:nvSpPr>
        <p:spPr>
          <a:xfrm>
            <a:off x="359837" y="3897990"/>
            <a:ext cx="3304228" cy="2732258"/>
          </a:xfrm>
          <a:prstGeom prst="rect">
            <a:avLst/>
          </a:prstGeom>
          <a:solidFill>
            <a:schemeClr val="bg1"/>
          </a:solidFill>
          <a:ln>
            <a:solidFill>
              <a:schemeClr val="accent6">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72000" rIns="36000" bIns="72000" numCol="1" spcCol="0" rtlCol="0" fromWordArt="0" anchor="t" anchorCtr="0" forceAA="0" compatLnSpc="1">
            <a:prstTxWarp prst="textNoShape">
              <a:avLst/>
            </a:prstTxWarp>
            <a:noAutofit/>
          </a:bodyPr>
          <a:lstStyle/>
          <a:p>
            <a:pPr algn="ctr">
              <a:lnSpc>
                <a:spcPts val="1300"/>
              </a:lnSpc>
            </a:pPr>
            <a:r>
              <a:rPr lang="en-US" altLang="ja-JP" sz="1100" kern="100" dirty="0">
                <a:solidFill>
                  <a:srgbClr val="000000"/>
                </a:solidFill>
                <a:effectLst/>
                <a:ea typeface="UD デジタル 教科書体 NK-R" panose="02020400000000000000" pitchFamily="18" charset="-128"/>
                <a:cs typeface="Times New Roman" panose="02020603050405020304" pitchFamily="18" charset="0"/>
              </a:rPr>
              <a:t>-</a:t>
            </a:r>
            <a:r>
              <a:rPr lang="ja-JP" altLang="en-US" sz="1100" kern="100" dirty="0">
                <a:solidFill>
                  <a:srgbClr val="000000"/>
                </a:solidFill>
                <a:effectLst/>
                <a:ea typeface="UD デジタル 教科書体 NK-R" panose="02020400000000000000" pitchFamily="18" charset="-128"/>
                <a:cs typeface="Times New Roman" panose="02020603050405020304" pitchFamily="18" charset="0"/>
              </a:rPr>
              <a:t>主な講座内容</a:t>
            </a:r>
            <a:r>
              <a:rPr lang="en-US" altLang="ja-JP" sz="1100" kern="100" dirty="0">
                <a:solidFill>
                  <a:srgbClr val="000000"/>
                </a:solidFill>
                <a:effectLst/>
                <a:ea typeface="UD デジタル 教科書体 NK-R" panose="02020400000000000000" pitchFamily="18" charset="-128"/>
                <a:cs typeface="Times New Roman" panose="02020603050405020304" pitchFamily="18" charset="0"/>
              </a:rPr>
              <a:t>-</a:t>
            </a:r>
            <a:endParaRPr lang="en-US" altLang="ja-JP" kern="100" dirty="0">
              <a:solidFill>
                <a:srgbClr val="000000"/>
              </a:solidFill>
              <a:effectLst/>
              <a:ea typeface="UD デジタル 教科書体 NK-R" panose="02020400000000000000" pitchFamily="18" charset="-128"/>
              <a:cs typeface="Times New Roman" panose="02020603050405020304" pitchFamily="18" charset="0"/>
            </a:endParaRPr>
          </a:p>
          <a:p>
            <a:pPr marL="85725" algn="l">
              <a:lnSpc>
                <a:spcPts val="2000"/>
              </a:lnSpc>
            </a:pPr>
            <a:r>
              <a:rPr lang="ja-JP" altLang="en-US" sz="1400" b="1" u="sng"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業務改善編</a:t>
            </a:r>
            <a:r>
              <a:rPr lang="en-US" altLang="ja-JP" sz="1400" b="1" u="sng"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a:t>
            </a:r>
            <a:r>
              <a:rPr lang="ja-JP" altLang="en-US" sz="1400" b="1" u="sng"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時間</a:t>
            </a:r>
            <a:r>
              <a:rPr lang="en-US" altLang="ja-JP" sz="1400" b="1" u="sng"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p>
          <a:p>
            <a:pPr marL="85725" algn="l">
              <a:lnSpc>
                <a:spcPts val="1800"/>
              </a:lnSpc>
            </a:pP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・対話型生成</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AI</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ChatGPT</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とは？基本の使い方 </a:t>
            </a:r>
          </a:p>
          <a:p>
            <a:pPr marL="85725" algn="l">
              <a:lnSpc>
                <a:spcPts val="1800"/>
              </a:lnSpc>
            </a:pP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ChatGPT Search</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Deep Research</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の違い </a:t>
            </a:r>
          </a:p>
          <a:p>
            <a:pPr marL="85725" algn="l">
              <a:lnSpc>
                <a:spcPts val="1800"/>
              </a:lnSpc>
            </a:pP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ChatGPT</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の音声入力と音声会話モードの活用 </a:t>
            </a:r>
          </a:p>
          <a:p>
            <a:pPr marL="85725">
              <a:lnSpc>
                <a:spcPts val="1800"/>
              </a:lnSpc>
            </a:pP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ChatGPT</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プロジェクト、アプリ、ライブラリ</a:t>
            </a:r>
          </a:p>
          <a:p>
            <a:pPr marL="85725" algn="l">
              <a:lnSpc>
                <a:spcPts val="1800"/>
              </a:lnSpc>
            </a:pP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ChatGPT Thinking</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モードでデータを分析する</a:t>
            </a:r>
            <a:endPar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85725" algn="l">
              <a:lnSpc>
                <a:spcPts val="2000"/>
              </a:lnSpc>
            </a:pPr>
            <a:r>
              <a:rPr lang="ja-JP" altLang="en-US" sz="1400" b="1" u="sng"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売上</a:t>
            </a:r>
            <a:r>
              <a:rPr lang="en-US" altLang="ja-JP" sz="1400" b="1" u="sng"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UP</a:t>
            </a:r>
            <a:r>
              <a:rPr lang="ja-JP" altLang="en-US" sz="1400" b="1" u="sng"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編</a:t>
            </a:r>
            <a:r>
              <a:rPr lang="en-US" altLang="ja-JP" sz="1400" b="1" u="sng"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a:t>
            </a:r>
            <a:r>
              <a:rPr lang="ja-JP" altLang="en-US" sz="1400" b="1" u="sng"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時間</a:t>
            </a:r>
            <a:r>
              <a:rPr lang="en-US" altLang="ja-JP" sz="1400" b="1" u="sng"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p>
          <a:p>
            <a:pPr marL="85725" algn="l">
              <a:lnSpc>
                <a:spcPts val="1800"/>
              </a:lnSpc>
            </a:pP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・対話型生成</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AI</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ChatGPT</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とは？基本の使い方 </a:t>
            </a:r>
          </a:p>
          <a:p>
            <a:pPr marL="85725" algn="l">
              <a:lnSpc>
                <a:spcPts val="1800"/>
              </a:lnSpc>
            </a:pP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ChatGPT</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GPTs</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の使い方</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無料</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と作り方</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有料</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p>
          <a:p>
            <a:pPr marL="85725" algn="l">
              <a:lnSpc>
                <a:spcPts val="1800"/>
              </a:lnSpc>
            </a:pP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ChatGPT</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の画像生成を販促に活用する</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altLang="en-US"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無料</a:t>
            </a:r>
            <a:r>
              <a:rPr lang="en-US" altLang="ja-JP" sz="1100" b="1" kern="100" dirty="0">
                <a:solidFill>
                  <a:srgbClr val="000000"/>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p>
        </p:txBody>
      </p:sp>
      <p:sp>
        <p:nvSpPr>
          <p:cNvPr id="6" name="正方形/長方形 5">
            <a:extLst>
              <a:ext uri="{FF2B5EF4-FFF2-40B4-BE49-F238E27FC236}">
                <a16:creationId xmlns:a16="http://schemas.microsoft.com/office/drawing/2014/main" id="{377C77F0-384A-EC34-D043-7779E21C5EB5}"/>
              </a:ext>
            </a:extLst>
          </p:cNvPr>
          <p:cNvSpPr/>
          <p:nvPr/>
        </p:nvSpPr>
        <p:spPr>
          <a:xfrm>
            <a:off x="2658642" y="92497"/>
            <a:ext cx="4787233" cy="369332"/>
          </a:xfrm>
          <a:prstGeom prst="rect">
            <a:avLst/>
          </a:prstGeom>
          <a:noFill/>
        </p:spPr>
        <p:txBody>
          <a:bodyPr wrap="square" lIns="91440" tIns="45720" rIns="91440" bIns="45720">
            <a:spAutoFit/>
          </a:bodyPr>
          <a:lstStyle/>
          <a:p>
            <a:pPr algn="r"/>
            <a:r>
              <a:rPr lang="ja-JP" altLang="en-US" dirty="0">
                <a:ln w="0">
                  <a:solidFill>
                    <a:schemeClr val="tx1"/>
                  </a:solidFill>
                </a:ln>
                <a:solidFill>
                  <a:srgbClr val="FFFF00"/>
                </a:solidFill>
                <a:latin typeface="UD デジタル 教科書体 NK-B" panose="02020700000000000000" pitchFamily="18" charset="-128"/>
                <a:ea typeface="UD デジタル 教科書体 NK-B" panose="02020700000000000000" pitchFamily="18" charset="-128"/>
              </a:rPr>
              <a:t>令和</a:t>
            </a:r>
            <a:r>
              <a:rPr lang="en-US" altLang="ja-JP" dirty="0">
                <a:ln w="0">
                  <a:solidFill>
                    <a:schemeClr val="tx1"/>
                  </a:solidFill>
                </a:ln>
                <a:solidFill>
                  <a:srgbClr val="FFFF00"/>
                </a:solidFill>
                <a:latin typeface="UD デジタル 教科書体 NK-B" panose="02020700000000000000" pitchFamily="18" charset="-128"/>
                <a:ea typeface="UD デジタル 教科書体 NK-B" panose="02020700000000000000" pitchFamily="18" charset="-128"/>
              </a:rPr>
              <a:t>8</a:t>
            </a:r>
            <a:r>
              <a:rPr lang="ja-JP" altLang="en-US" dirty="0">
                <a:ln w="0">
                  <a:solidFill>
                    <a:schemeClr val="tx1"/>
                  </a:solidFill>
                </a:ln>
                <a:solidFill>
                  <a:srgbClr val="FFFF00"/>
                </a:solidFill>
                <a:latin typeface="UD デジタル 教科書体 NK-B" panose="02020700000000000000" pitchFamily="18" charset="-128"/>
                <a:ea typeface="UD デジタル 教科書体 NK-B" panose="02020700000000000000" pitchFamily="18" charset="-128"/>
              </a:rPr>
              <a:t>年度伴走型小規模事業者支援推進事業</a:t>
            </a:r>
            <a:endParaRPr lang="en-US" altLang="ja-JP" dirty="0">
              <a:ln w="0">
                <a:solidFill>
                  <a:schemeClr val="tx1"/>
                </a:solidFill>
              </a:ln>
              <a:solidFill>
                <a:srgbClr val="FFFF00"/>
              </a:solidFill>
              <a:latin typeface="UD デジタル 教科書体 NK-B" panose="02020700000000000000" pitchFamily="18" charset="-128"/>
              <a:ea typeface="UD デジタル 教科書体 NK-B" panose="02020700000000000000" pitchFamily="18" charset="-128"/>
            </a:endParaRPr>
          </a:p>
        </p:txBody>
      </p:sp>
      <p:sp>
        <p:nvSpPr>
          <p:cNvPr id="8" name="テキスト ボックス 20">
            <a:extLst>
              <a:ext uri="{FF2B5EF4-FFF2-40B4-BE49-F238E27FC236}">
                <a16:creationId xmlns:a16="http://schemas.microsoft.com/office/drawing/2014/main" id="{F34EE7EC-D182-05D0-08B9-471533C89C01}"/>
              </a:ext>
            </a:extLst>
          </p:cNvPr>
          <p:cNvSpPr txBox="1"/>
          <p:nvPr/>
        </p:nvSpPr>
        <p:spPr>
          <a:xfrm>
            <a:off x="403373" y="1104019"/>
            <a:ext cx="6749091" cy="870688"/>
          </a:xfrm>
          <a:prstGeom prst="rect">
            <a:avLst/>
          </a:prstGeom>
          <a:noFill/>
          <a:ln>
            <a:noFill/>
          </a:ln>
        </p:spPr>
        <p:txBody>
          <a:bodyPr rot="0" spcFirstLastPara="0" vert="horz" wrap="square" lIns="74295" tIns="8890" rIns="74295" bIns="8890" numCol="1" spcCol="0" rtlCol="0" fromWordArt="0" anchor="t" anchorCtr="0" forceAA="0" compatLnSpc="1">
            <a:prstTxWarp prst="textPlain">
              <a:avLst/>
            </a:prstTxWarp>
            <a:noAutofit/>
          </a:bodyPr>
          <a:lstStyle/>
          <a:p>
            <a:pPr algn="ctr">
              <a:buNone/>
            </a:pPr>
            <a:r>
              <a:rPr lang="ja-JP" altLang="en-US" sz="2400" kern="100" dirty="0">
                <a:ln w="25400" cap="flat" cmpd="sng" algn="ctr">
                  <a:solidFill>
                    <a:srgbClr val="FFFFFF"/>
                  </a:solidFill>
                  <a:prstDash val="solid"/>
                  <a:round/>
                </a:ln>
                <a:solidFill>
                  <a:srgbClr val="000000"/>
                </a:solidFill>
                <a:effectLst>
                  <a:glow rad="101600">
                    <a:srgbClr val="FF0000">
                      <a:alpha val="60000"/>
                    </a:srgbClr>
                  </a:glow>
                </a:effectLst>
                <a:latin typeface="游明朝" panose="02020400000000000000" pitchFamily="18" charset="-128"/>
                <a:ea typeface="UD デジタル 教科書体 NK-B" panose="02020700000000000000" pitchFamily="18" charset="-128"/>
                <a:cs typeface="Times New Roman" panose="02020603050405020304" pitchFamily="18" charset="0"/>
              </a:rPr>
              <a:t>生成ＡＩビジネス活用</a:t>
            </a:r>
            <a:endParaRPr lang="ja-JP" sz="1050" kern="100" dirty="0">
              <a:effectLst>
                <a:glow rad="101600">
                  <a:srgbClr val="FF0000">
                    <a:alpha val="60000"/>
                  </a:srgbClr>
                </a:glow>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6" name="テキスト ボックス 20">
            <a:extLst>
              <a:ext uri="{FF2B5EF4-FFF2-40B4-BE49-F238E27FC236}">
                <a16:creationId xmlns:a16="http://schemas.microsoft.com/office/drawing/2014/main" id="{4658E487-9EC3-E54D-00DB-E3326C290AA5}"/>
              </a:ext>
            </a:extLst>
          </p:cNvPr>
          <p:cNvSpPr txBox="1"/>
          <p:nvPr/>
        </p:nvSpPr>
        <p:spPr>
          <a:xfrm>
            <a:off x="3064618" y="2296942"/>
            <a:ext cx="4278503" cy="552640"/>
          </a:xfrm>
          <a:prstGeom prst="rect">
            <a:avLst/>
          </a:prstGeom>
          <a:noFill/>
          <a:ln>
            <a:noFill/>
          </a:ln>
        </p:spPr>
        <p:txBody>
          <a:bodyPr rot="0" spcFirstLastPara="0" vert="horz" wrap="square" lIns="74295" tIns="8890" rIns="74295" bIns="8890" numCol="1" spcCol="0" rtlCol="0" fromWordArt="0" anchor="t" anchorCtr="0" forceAA="0" compatLnSpc="1">
            <a:prstTxWarp prst="textPlain">
              <a:avLst/>
            </a:prstTxWarp>
            <a:noAutofit/>
          </a:bodyPr>
          <a:lstStyle/>
          <a:p>
            <a:pPr algn="ctr"/>
            <a:r>
              <a:rPr lang="ja-JP" altLang="en-US" sz="4000" b="1" kern="100" dirty="0">
                <a:ln w="19050">
                  <a:solidFill>
                    <a:srgbClr val="000000"/>
                  </a:solidFill>
                </a:ln>
                <a:solidFill>
                  <a:srgbClr val="FFFF00"/>
                </a:solidFill>
                <a:effectLst/>
                <a:latin typeface="游明朝" panose="02020400000000000000" pitchFamily="18" charset="-128"/>
                <a:ea typeface="UD デジタル 教科書体 NK-B" panose="02020700000000000000" pitchFamily="18" charset="-128"/>
                <a:cs typeface="Times New Roman" panose="02020603050405020304" pitchFamily="18" charset="0"/>
              </a:rPr>
              <a:t>ＤＸ入門</a:t>
            </a:r>
            <a:r>
              <a:rPr lang="ja-JP" sz="4000" b="1" kern="100" dirty="0">
                <a:ln w="19050">
                  <a:solidFill>
                    <a:srgbClr val="000000"/>
                  </a:solidFill>
                </a:ln>
                <a:solidFill>
                  <a:srgbClr val="FFFF00"/>
                </a:solidFill>
                <a:effectLst/>
                <a:latin typeface="游明朝" panose="02020400000000000000" pitchFamily="18" charset="-128"/>
                <a:ea typeface="UD デジタル 教科書体 NK-B" panose="02020700000000000000" pitchFamily="18" charset="-128"/>
                <a:cs typeface="Times New Roman" panose="02020603050405020304" pitchFamily="18" charset="0"/>
              </a:rPr>
              <a:t>セミナー</a:t>
            </a:r>
            <a:endParaRPr lang="ja-JP" sz="1100" b="1" kern="100" dirty="0">
              <a:ln w="19050">
                <a:solidFill>
                  <a:srgbClr val="000000"/>
                </a:solidFill>
              </a:ln>
              <a:solidFill>
                <a:srgbClr val="FFFF00"/>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9" name="テキスト ボックス 32">
            <a:extLst>
              <a:ext uri="{FF2B5EF4-FFF2-40B4-BE49-F238E27FC236}">
                <a16:creationId xmlns:a16="http://schemas.microsoft.com/office/drawing/2014/main" id="{7AACBB2E-E59F-C814-F2AA-A585F31CB7F7}"/>
              </a:ext>
            </a:extLst>
          </p:cNvPr>
          <p:cNvSpPr txBox="1"/>
          <p:nvPr/>
        </p:nvSpPr>
        <p:spPr>
          <a:xfrm>
            <a:off x="2525795" y="3074482"/>
            <a:ext cx="5014830" cy="492087"/>
          </a:xfrm>
          <a:prstGeom prst="rect">
            <a:avLst/>
          </a:prstGeom>
          <a:noFill/>
          <a:ln w="12700">
            <a:noFill/>
          </a:ln>
        </p:spPr>
        <p:txBody>
          <a:bodyPr rot="0" spcFirstLastPara="0" vert="horz" wrap="square" lIns="74295" tIns="8890" rIns="74295" bIns="8890" numCol="1" spcCol="0" rtlCol="0" fromWordArt="0" anchor="t" anchorCtr="0" forceAA="0" compatLnSpc="1">
            <a:noAutofit/>
          </a:bodyPr>
          <a:lstStyle/>
          <a:p>
            <a:pPr algn="l">
              <a:lnSpc>
                <a:spcPts val="1800"/>
              </a:lnSpc>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sz="1200" b="1" kern="0" dirty="0">
                <a:solidFill>
                  <a:srgbClr val="FFFFFF"/>
                </a:solidFill>
                <a:effectLst/>
                <a:latin typeface="游明朝" panose="02020400000000000000" pitchFamily="18" charset="-128"/>
                <a:ea typeface="UD デジタル 教科書体 NK-R" panose="02020400000000000000" pitchFamily="18" charset="-128"/>
                <a:cs typeface="ＭＳ ゴシック" panose="020B0609070205080204" pitchFamily="49" charset="-128"/>
              </a:rPr>
              <a:t>最新の生成ＡＩは</a:t>
            </a:r>
            <a:r>
              <a:rPr lang="ja-JP" altLang="en-US" sz="1200" b="1" kern="0" dirty="0">
                <a:solidFill>
                  <a:srgbClr val="FFFFFF"/>
                </a:solidFill>
                <a:latin typeface="游明朝" panose="02020400000000000000" pitchFamily="18" charset="-128"/>
                <a:ea typeface="UD デジタル 教科書体 NK-R" panose="02020400000000000000" pitchFamily="18" charset="-128"/>
                <a:cs typeface="ＭＳ ゴシック" panose="020B0609070205080204" pitchFamily="49" charset="-128"/>
              </a:rPr>
              <a:t>色々なことに役立ちます！</a:t>
            </a:r>
          </a:p>
          <a:p>
            <a:pPr algn="l">
              <a:lnSpc>
                <a:spcPts val="1800"/>
              </a:lnSpc>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ja-JP" altLang="en-US" sz="1400" b="1" kern="0" dirty="0">
                <a:solidFill>
                  <a:srgbClr val="FFFF00"/>
                </a:solidFill>
                <a:effectLst/>
                <a:latin typeface="游明朝" panose="02020400000000000000" pitchFamily="18" charset="-128"/>
                <a:ea typeface="UD デジタル 教科書体 NK-R" panose="02020400000000000000" pitchFamily="18" charset="-128"/>
                <a:cs typeface="ＭＳ ゴシック" panose="020B0609070205080204" pitchFamily="49" charset="-128"/>
              </a:rPr>
              <a:t>まだ、使っていない初心者の方、是非本セミナーにご参加下さい！</a:t>
            </a:r>
            <a:endParaRPr lang="ja-JP" sz="1000" b="1" kern="100" dirty="0">
              <a:solidFill>
                <a:srgbClr val="FFFF00"/>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F1A0E6EE-02C2-3FEF-62C6-C0C97D421DE7}"/>
              </a:ext>
            </a:extLst>
          </p:cNvPr>
          <p:cNvSpPr txBox="1"/>
          <p:nvPr/>
        </p:nvSpPr>
        <p:spPr>
          <a:xfrm>
            <a:off x="563937" y="8732854"/>
            <a:ext cx="6749091" cy="446276"/>
          </a:xfrm>
          <a:prstGeom prst="rect">
            <a:avLst/>
          </a:prstGeom>
          <a:noFill/>
        </p:spPr>
        <p:txBody>
          <a:bodyPr wrap="square" rtlCol="0">
            <a:spAutoFit/>
          </a:bodyPr>
          <a:lstStyle/>
          <a:p>
            <a:r>
              <a:rPr lang="ja-JP" altLang="en-US" sz="900" u="sng"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900" u="sng"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境町商工会</a:t>
            </a:r>
            <a:r>
              <a:rPr lang="ja-JP" altLang="ja-JP" sz="900" u="sng"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行</a:t>
            </a:r>
            <a:r>
              <a:rPr lang="ja-JP" altLang="ja-JP" sz="9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7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en-US" altLang="ja-JP" sz="1400" b="1"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FAX</a:t>
            </a:r>
            <a:r>
              <a:rPr lang="ja-JP" altLang="ja-JP" sz="1400" b="1"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400" b="1"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0280-87-4247</a:t>
            </a:r>
            <a:r>
              <a:rPr lang="ja-JP" altLang="en-US" sz="1400" b="1"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en-US" altLang="ja-JP" sz="1400" b="1" dirty="0" err="1">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E-mail:infosakai@sakaishoko.or.jp</a:t>
            </a:r>
            <a:r>
              <a:rPr lang="ja-JP" altLang="ja-JP" sz="9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en-US" altLang="ja-JP" sz="9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r>
              <a:rPr lang="ja-JP" altLang="en-US" sz="90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9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申込日：令和</a:t>
            </a:r>
            <a:r>
              <a:rPr lang="en-US" altLang="ja-JP" sz="9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8</a:t>
            </a:r>
            <a:r>
              <a:rPr lang="ja-JP" altLang="en-US" sz="9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　　　　　月　　　　　日）</a:t>
            </a:r>
            <a:r>
              <a:rPr lang="ja-JP" altLang="ja-JP" sz="9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9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9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9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kumimoji="1" lang="ja-JP" altLang="en-US" sz="700" dirty="0">
              <a:latin typeface="UD デジタル 教科書体 NK-R" panose="02020400000000000000" pitchFamily="18" charset="-128"/>
              <a:ea typeface="UD デジタル 教科書体 NK-R" panose="02020400000000000000" pitchFamily="18" charset="-128"/>
            </a:endParaRPr>
          </a:p>
        </p:txBody>
      </p:sp>
      <p:graphicFrame>
        <p:nvGraphicFramePr>
          <p:cNvPr id="12" name="表 11">
            <a:extLst>
              <a:ext uri="{FF2B5EF4-FFF2-40B4-BE49-F238E27FC236}">
                <a16:creationId xmlns:a16="http://schemas.microsoft.com/office/drawing/2014/main" id="{921FC81A-22C8-C8B6-5D1D-75BFF9CD6BF6}"/>
              </a:ext>
            </a:extLst>
          </p:cNvPr>
          <p:cNvGraphicFramePr>
            <a:graphicFrameLocks noGrp="1"/>
          </p:cNvGraphicFramePr>
          <p:nvPr>
            <p:extLst>
              <p:ext uri="{D42A27DB-BD31-4B8C-83A1-F6EECF244321}">
                <p14:modId xmlns:p14="http://schemas.microsoft.com/office/powerpoint/2010/main" val="3982611288"/>
              </p:ext>
            </p:extLst>
          </p:nvPr>
        </p:nvGraphicFramePr>
        <p:xfrm>
          <a:off x="517163" y="9236694"/>
          <a:ext cx="6701055" cy="928245"/>
        </p:xfrm>
        <a:graphic>
          <a:graphicData uri="http://schemas.openxmlformats.org/drawingml/2006/table">
            <a:tbl>
              <a:tblPr firstRow="1" bandRow="1">
                <a:tableStyleId>{5C22544A-7EE6-4342-B048-85BDC9FD1C3A}</a:tableStyleId>
              </a:tblPr>
              <a:tblGrid>
                <a:gridCol w="755968">
                  <a:extLst>
                    <a:ext uri="{9D8B030D-6E8A-4147-A177-3AD203B41FA5}">
                      <a16:colId xmlns:a16="http://schemas.microsoft.com/office/drawing/2014/main" val="2205193789"/>
                    </a:ext>
                  </a:extLst>
                </a:gridCol>
                <a:gridCol w="3063342">
                  <a:extLst>
                    <a:ext uri="{9D8B030D-6E8A-4147-A177-3AD203B41FA5}">
                      <a16:colId xmlns:a16="http://schemas.microsoft.com/office/drawing/2014/main" val="2101559337"/>
                    </a:ext>
                  </a:extLst>
                </a:gridCol>
                <a:gridCol w="609600">
                  <a:extLst>
                    <a:ext uri="{9D8B030D-6E8A-4147-A177-3AD203B41FA5}">
                      <a16:colId xmlns:a16="http://schemas.microsoft.com/office/drawing/2014/main" val="2093688131"/>
                    </a:ext>
                  </a:extLst>
                </a:gridCol>
                <a:gridCol w="2272145">
                  <a:extLst>
                    <a:ext uri="{9D8B030D-6E8A-4147-A177-3AD203B41FA5}">
                      <a16:colId xmlns:a16="http://schemas.microsoft.com/office/drawing/2014/main" val="1120102680"/>
                    </a:ext>
                  </a:extLst>
                </a:gridCol>
              </a:tblGrid>
              <a:tr h="309415">
                <a:tc>
                  <a:txBody>
                    <a:bodyPr/>
                    <a:lstStyle/>
                    <a:p>
                      <a:pPr algn="dist"/>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事業所名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8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dist"/>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TEL</a:t>
                      </a: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8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5268540"/>
                  </a:ext>
                </a:extLst>
              </a:tr>
              <a:tr h="309415">
                <a:tc>
                  <a:txBody>
                    <a:bodyPr/>
                    <a:lstStyle/>
                    <a:p>
                      <a:pPr algn="dist"/>
                      <a:r>
                        <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rPr>
                        <a:t>所在地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700" b="0" dirty="0">
                          <a:solidFill>
                            <a:schemeClr val="tx1"/>
                          </a:solidFill>
                          <a:latin typeface="UD デジタル 教科書体 NK-R" panose="02020400000000000000" pitchFamily="18" charset="-128"/>
                          <a:ea typeface="UD デジタル 教科書体 NK-R" panose="02020400000000000000" pitchFamily="18"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dist" defTabSz="1425550" rtl="0" eaLnBrk="1" fontAlgn="auto" latinLnBrk="0" hangingPunct="1">
                        <a:lnSpc>
                          <a:spcPct val="100000"/>
                        </a:lnSpc>
                        <a:spcBef>
                          <a:spcPts val="0"/>
                        </a:spcBef>
                        <a:spcAft>
                          <a:spcPts val="0"/>
                        </a:spcAft>
                        <a:buClrTx/>
                        <a:buSzTx/>
                        <a:buFontTx/>
                        <a:buNone/>
                        <a:tabLst/>
                        <a:defRPr/>
                      </a:pPr>
                      <a:r>
                        <a:rPr kumimoji="1" lang="en-US" altLang="ja-JP" sz="1050" b="0" dirty="0">
                          <a:solidFill>
                            <a:schemeClr val="tx1"/>
                          </a:solidFill>
                          <a:latin typeface="UD デジタル 教科書体 NK-R" panose="02020400000000000000" pitchFamily="18" charset="-128"/>
                          <a:ea typeface="UD デジタル 教科書体 NK-R" panose="02020400000000000000" pitchFamily="18" charset="-128"/>
                        </a:rPr>
                        <a:t>FAX</a:t>
                      </a:r>
                      <a:endParaRPr kumimoji="1" lang="ja-JP" altLang="en-US" sz="9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12208964"/>
                  </a:ext>
                </a:extLst>
              </a:tr>
              <a:tr h="309415">
                <a:tc>
                  <a:txBody>
                    <a:bodyPr/>
                    <a:lstStyle/>
                    <a:p>
                      <a:pPr algn="dist">
                        <a:buNone/>
                      </a:pPr>
                      <a:r>
                        <a:rPr lang="ja-JP" sz="1050" kern="100" dirty="0">
                          <a:effectLst/>
                          <a:latin typeface="游明朝" panose="02020400000000000000" pitchFamily="18" charset="-128"/>
                          <a:ea typeface="UD デジタル 教科書体 NK-R" panose="02020400000000000000" pitchFamily="18" charset="-128"/>
                          <a:cs typeface="Times New Roman" panose="02020603050405020304" pitchFamily="18" charset="0"/>
                        </a:rPr>
                        <a:t>受講者名</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just">
                        <a:buNone/>
                      </a:pPr>
                      <a:r>
                        <a:rPr lang="en-US" sz="700" kern="100" dirty="0">
                          <a:effectLst/>
                          <a:latin typeface="UD デジタル 教科書体 NK-R" panose="02020400000000000000" pitchFamily="18" charset="-128"/>
                          <a:ea typeface="游明朝" panose="02020400000000000000" pitchFamily="18" charset="-128"/>
                          <a:cs typeface="Times New Roman" panose="02020603050405020304" pitchFamily="18" charset="0"/>
                        </a:rPr>
                        <a:t>(</a:t>
                      </a:r>
                      <a:r>
                        <a:rPr lang="ja-JP" sz="700" kern="100" dirty="0">
                          <a:effectLst/>
                          <a:latin typeface="游明朝" panose="02020400000000000000" pitchFamily="18" charset="-128"/>
                          <a:ea typeface="UD デジタル 教科書体 NK-R" panose="02020400000000000000" pitchFamily="18" charset="-128"/>
                          <a:cs typeface="Times New Roman" panose="02020603050405020304" pitchFamily="18" charset="0"/>
                        </a:rPr>
                        <a:t>複数のご参加可能</a:t>
                      </a:r>
                      <a:r>
                        <a:rPr lang="en-US" sz="700" kern="100" dirty="0">
                          <a:effectLst/>
                          <a:latin typeface="游明朝" panose="02020400000000000000" pitchFamily="18" charset="-128"/>
                          <a:ea typeface="UD デジタル 教科書体 NK-R" panose="02020400000000000000" pitchFamily="18"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dist">
                        <a:buNone/>
                      </a:pP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just">
                        <a:buNone/>
                      </a:pP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1191800"/>
                  </a:ext>
                </a:extLst>
              </a:tr>
            </a:tbl>
          </a:graphicData>
        </a:graphic>
      </p:graphicFrame>
      <p:sp>
        <p:nvSpPr>
          <p:cNvPr id="20" name="正方形/長方形 19">
            <a:extLst>
              <a:ext uri="{FF2B5EF4-FFF2-40B4-BE49-F238E27FC236}">
                <a16:creationId xmlns:a16="http://schemas.microsoft.com/office/drawing/2014/main" id="{EADC1FBB-A7E0-17FE-5077-2430E5F9E0EF}"/>
              </a:ext>
            </a:extLst>
          </p:cNvPr>
          <p:cNvSpPr/>
          <p:nvPr/>
        </p:nvSpPr>
        <p:spPr>
          <a:xfrm>
            <a:off x="4047728" y="7580773"/>
            <a:ext cx="3042861" cy="809626"/>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72000" rIns="36000" bIns="72000" numCol="1" spcCol="0" rtlCol="0" fromWordArt="0" anchor="t" anchorCtr="0" forceAA="0" compatLnSpc="1">
            <a:prstTxWarp prst="textNoShape">
              <a:avLst/>
            </a:prstTxWarp>
            <a:noAutofit/>
          </a:bodyPr>
          <a:lstStyle/>
          <a:p>
            <a:pPr algn="l">
              <a:lnSpc>
                <a:spcPts val="1400"/>
              </a:lnSpc>
              <a:tabLst>
                <a:tab pos="648000" algn="l"/>
              </a:tabLst>
            </a:pPr>
            <a:r>
              <a:rPr lang="en-US" sz="9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&lt;</a:t>
            </a:r>
            <a:r>
              <a:rPr lang="ja-JP" sz="9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お申し込み方法</a:t>
            </a:r>
            <a:r>
              <a:rPr lang="en-US" sz="9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&gt;</a:t>
            </a:r>
            <a:endParaRPr lang="ja-JP" sz="105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l">
              <a:lnSpc>
                <a:spcPts val="2000"/>
              </a:lnSpc>
              <a:tabLst>
                <a:tab pos="648000" algn="l"/>
              </a:tabLst>
            </a:pPr>
            <a:r>
              <a:rPr lang="ja-JP" sz="9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必要事項をご記入いただき、　</a:t>
            </a:r>
            <a:r>
              <a:rPr lang="ja-JP" sz="1600" b="1" u="sng"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ＦＡＸ</a:t>
            </a:r>
            <a:r>
              <a:rPr lang="ja-JP" altLang="en-US" sz="1600" b="1" u="sng"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等</a:t>
            </a:r>
            <a:r>
              <a:rPr lang="ja-JP" sz="9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にてお申込み</a:t>
            </a:r>
            <a:r>
              <a:rPr lang="ja-JP" altLang="en-US" sz="9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下</a:t>
            </a:r>
            <a:endParaRPr lang="en-US" altLang="ja-JP" sz="9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l">
              <a:lnSpc>
                <a:spcPts val="2000"/>
              </a:lnSpc>
              <a:tabLst>
                <a:tab pos="648000" algn="l"/>
              </a:tabLst>
            </a:pPr>
            <a:r>
              <a:rPr lang="ja-JP" altLang="en-US" sz="900" kern="100" dirty="0">
                <a:solidFill>
                  <a:schemeClr val="tx1"/>
                </a:solidFill>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900"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さい。</a:t>
            </a:r>
            <a:endParaRPr lang="ja-JP" sz="1050" b="1" kern="100" dirty="0">
              <a:solidFill>
                <a:schemeClr val="tx1"/>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2" name="正方形/長方形 1">
            <a:extLst>
              <a:ext uri="{FF2B5EF4-FFF2-40B4-BE49-F238E27FC236}">
                <a16:creationId xmlns:a16="http://schemas.microsoft.com/office/drawing/2014/main" id="{D41F697F-A95C-7A9A-0D5F-E26D4FBBEA86}"/>
              </a:ext>
            </a:extLst>
          </p:cNvPr>
          <p:cNvSpPr/>
          <p:nvPr/>
        </p:nvSpPr>
        <p:spPr>
          <a:xfrm>
            <a:off x="4032600" y="6853902"/>
            <a:ext cx="3167236" cy="638175"/>
          </a:xfrm>
          <a:prstGeom prst="rect">
            <a:avLst/>
          </a:prstGeom>
          <a:solidFill>
            <a:srgbClr val="F2F2F2"/>
          </a:solidFill>
          <a:ln w="12700" cap="flat" cmpd="sng" algn="ctr">
            <a:noFill/>
            <a:prstDash val="solid"/>
            <a:miter lim="800000"/>
          </a:ln>
          <a:effectLst/>
        </p:spPr>
        <p:txBody>
          <a:bodyPr rot="0" spcFirstLastPara="0" vert="horz" wrap="square" lIns="72000" tIns="36000" rIns="72000" bIns="36000" numCol="1" spcCol="0" rtlCol="0" fromWordArt="0" anchor="ctr" anchorCtr="0" forceAA="0" compatLnSpc="1">
            <a:prstTxWarp prst="textNoShape">
              <a:avLst/>
            </a:prstTxWarp>
            <a:noAutofit/>
          </a:bodyPr>
          <a:lstStyle/>
          <a:p>
            <a:pPr algn="dist">
              <a:lnSpc>
                <a:spcPts val="2600"/>
              </a:lnSpc>
              <a:buNone/>
            </a:pPr>
            <a:r>
              <a:rPr lang="ja-JP" sz="1050" kern="100" dirty="0">
                <a:solidFill>
                  <a:srgbClr val="000000"/>
                </a:solidFill>
                <a:effectLst/>
                <a:latin typeface="游明朝" panose="02020400000000000000" pitchFamily="18" charset="-128"/>
                <a:ea typeface="UD デジタル 教科書体 NK-B" panose="02020700000000000000" pitchFamily="18" charset="-128"/>
                <a:cs typeface="Times New Roman" panose="02020603050405020304" pitchFamily="18" charset="0"/>
              </a:rPr>
              <a:t>〈主催〉　</a:t>
            </a:r>
            <a:r>
              <a:rPr lang="ja-JP" altLang="en-US" sz="2200" kern="0" dirty="0">
                <a:solidFill>
                  <a:srgbClr val="000000"/>
                </a:solidFill>
                <a:latin typeface="游明朝" panose="02020400000000000000" pitchFamily="18" charset="-128"/>
                <a:ea typeface="UD デジタル 教科書体 NK-B" panose="02020700000000000000" pitchFamily="18" charset="-128"/>
                <a:cs typeface="Times New Roman" panose="02020603050405020304" pitchFamily="18" charset="0"/>
              </a:rPr>
              <a:t>境町商工会</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609600" algn="just">
              <a:lnSpc>
                <a:spcPts val="1600"/>
              </a:lnSpc>
              <a:buNone/>
            </a:pPr>
            <a:r>
              <a:rPr lang="ja-JP" altLang="en-US" sz="1200" kern="100" dirty="0">
                <a:solidFill>
                  <a:srgbClr val="000000"/>
                </a:solidFill>
                <a:effectLst/>
                <a:latin typeface="UD デジタル 教科書体 NK-B" panose="02020700000000000000" pitchFamily="18" charset="-128"/>
                <a:ea typeface="游明朝" panose="02020400000000000000" pitchFamily="18" charset="-128"/>
                <a:cs typeface="Times New Roman" panose="02020603050405020304" pitchFamily="18" charset="0"/>
              </a:rPr>
              <a:t>　　　　</a:t>
            </a:r>
            <a:r>
              <a:rPr lang="en-US" sz="1200" b="1" kern="100" dirty="0">
                <a:solidFill>
                  <a:srgbClr val="000000"/>
                </a:solidFill>
                <a:effectLst/>
                <a:latin typeface="UD デジタル 教科書体 NK-B" panose="02020700000000000000" pitchFamily="18" charset="-128"/>
                <a:ea typeface="游明朝" panose="02020400000000000000" pitchFamily="18" charset="-128"/>
                <a:cs typeface="Times New Roman" panose="02020603050405020304" pitchFamily="18" charset="0"/>
              </a:rPr>
              <a:t>TEL</a:t>
            </a:r>
            <a:r>
              <a:rPr lang="en-US" altLang="ja-JP" sz="1200" b="1" kern="100" dirty="0">
                <a:solidFill>
                  <a:srgbClr val="000000"/>
                </a:solidFill>
                <a:effectLst/>
                <a:latin typeface="UD デジタル 教科書体 NK-B" panose="02020700000000000000" pitchFamily="18" charset="-128"/>
                <a:ea typeface="游明朝" panose="02020400000000000000" pitchFamily="18" charset="-128"/>
                <a:cs typeface="Times New Roman" panose="02020603050405020304" pitchFamily="18" charset="0"/>
              </a:rPr>
              <a:t>:</a:t>
            </a:r>
            <a:r>
              <a:rPr lang="ja-JP" altLang="en-US" sz="1200" b="1" kern="100" dirty="0">
                <a:solidFill>
                  <a:srgbClr val="000000"/>
                </a:solidFill>
                <a:effectLst/>
                <a:latin typeface="游明朝" panose="02020400000000000000" pitchFamily="18" charset="-128"/>
                <a:ea typeface="UD デジタル 教科書体 NK-B" panose="02020700000000000000" pitchFamily="18" charset="-128"/>
                <a:cs typeface="Times New Roman" panose="02020603050405020304" pitchFamily="18" charset="0"/>
              </a:rPr>
              <a:t>０２８０ｰ８７ｰ０３８０</a:t>
            </a:r>
            <a:endParaRPr lang="ja-JP" sz="1050" b="1"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35DE29A8-DD73-B8CF-436D-7D514E3C4843}"/>
              </a:ext>
            </a:extLst>
          </p:cNvPr>
          <p:cNvSpPr/>
          <p:nvPr/>
        </p:nvSpPr>
        <p:spPr>
          <a:xfrm>
            <a:off x="538401" y="6901029"/>
            <a:ext cx="3038475" cy="1428999"/>
          </a:xfrm>
          <a:prstGeom prst="rect">
            <a:avLst/>
          </a:prstGeom>
          <a:noFill/>
          <a:ln w="12700" cap="flat" cmpd="sng" algn="ctr">
            <a:noFill/>
            <a:prstDash val="solid"/>
            <a:miter lim="800000"/>
          </a:ln>
          <a:effectLst/>
        </p:spPr>
        <p:txBody>
          <a:bodyPr rot="0" spcFirstLastPara="0" vert="horz" wrap="square" lIns="36000" tIns="72000" rIns="36000" bIns="72000" numCol="1" spcCol="0" rtlCol="0" fromWordArt="0" anchor="t" anchorCtr="0" forceAA="0" compatLnSpc="1">
            <a:prstTxWarp prst="textNoShape">
              <a:avLst/>
            </a:prstTxWarp>
            <a:noAutofit/>
          </a:bodyPr>
          <a:lstStyle/>
          <a:p>
            <a:pPr algn="l">
              <a:lnSpc>
                <a:spcPts val="2400"/>
              </a:lnSpc>
              <a:buNone/>
            </a:pPr>
            <a:r>
              <a:rPr lang="ja-JP" sz="9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◆会場</a:t>
            </a:r>
            <a:r>
              <a:rPr lang="ja-JP" altLang="en-US" sz="9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　　</a:t>
            </a:r>
            <a:r>
              <a:rPr lang="ja-JP" altLang="en-US" sz="1600" kern="100" dirty="0">
                <a:solidFill>
                  <a:srgbClr val="000000"/>
                </a:solidFill>
                <a:latin typeface="游明朝" panose="02020400000000000000" pitchFamily="18" charset="-128"/>
                <a:ea typeface="UD デジタル 教科書体 NK-R" panose="02020400000000000000" pitchFamily="18" charset="-128"/>
                <a:cs typeface="Times New Roman" panose="02020603050405020304" pitchFamily="18" charset="0"/>
              </a:rPr>
              <a:t>境町商工会館</a:t>
            </a:r>
            <a:r>
              <a:rPr lang="en-US" altLang="ja-JP" sz="1600" kern="100" dirty="0">
                <a:solidFill>
                  <a:srgbClr val="000000"/>
                </a:solidFill>
                <a:latin typeface="游明朝" panose="02020400000000000000" pitchFamily="18" charset="-128"/>
                <a:ea typeface="UD デジタル 教科書体 NK-R" panose="02020400000000000000" pitchFamily="18" charset="-128"/>
                <a:cs typeface="Times New Roman" panose="02020603050405020304" pitchFamily="18" charset="0"/>
              </a:rPr>
              <a:t>2</a:t>
            </a:r>
            <a:r>
              <a:rPr lang="ja-JP" altLang="en-US" sz="1600" kern="100" dirty="0">
                <a:solidFill>
                  <a:srgbClr val="000000"/>
                </a:solidFill>
                <a:latin typeface="游明朝" panose="02020400000000000000" pitchFamily="18" charset="-128"/>
                <a:ea typeface="UD デジタル 教科書体 NK-R" panose="02020400000000000000" pitchFamily="18" charset="-128"/>
                <a:cs typeface="Times New Roman" panose="02020603050405020304" pitchFamily="18" charset="0"/>
              </a:rPr>
              <a:t>階大会議室</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R="215900" indent="609600" algn="just">
              <a:lnSpc>
                <a:spcPts val="1400"/>
              </a:lnSpc>
              <a:buNone/>
            </a:pPr>
            <a:r>
              <a:rPr lang="ja-JP" sz="12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　</a:t>
            </a:r>
            <a:r>
              <a:rPr lang="en-US" sz="12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a:t>
            </a:r>
            <a:r>
              <a:rPr lang="ja-JP" altLang="en-US" sz="12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猿島郡境町</a:t>
            </a:r>
            <a:r>
              <a:rPr lang="en-US" altLang="ja-JP" sz="12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965-29</a:t>
            </a:r>
            <a:r>
              <a:rPr lang="en-US" sz="12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lnSpc>
                <a:spcPts val="2000"/>
              </a:lnSpc>
              <a:buNone/>
            </a:pPr>
            <a:r>
              <a:rPr lang="ja-JP" sz="9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◆受講料</a:t>
            </a:r>
            <a:r>
              <a:rPr lang="ja-JP" altLang="en-US" sz="9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　　</a:t>
            </a:r>
            <a:r>
              <a:rPr lang="ja-JP" sz="12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無料</a:t>
            </a:r>
            <a:r>
              <a:rPr lang="ja-JP" sz="14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　</a:t>
            </a:r>
            <a:r>
              <a:rPr lang="en-US" sz="1000" kern="100" dirty="0">
                <a:solidFill>
                  <a:srgbClr val="000000"/>
                </a:solidFill>
                <a:effectLst/>
                <a:latin typeface="UD デジタル 教科書体 NK-R" panose="02020400000000000000" pitchFamily="18" charset="-128"/>
                <a:ea typeface="游明朝" panose="02020400000000000000" pitchFamily="18" charset="-128"/>
                <a:cs typeface="Times New Roman" panose="02020603050405020304" pitchFamily="18" charset="0"/>
              </a:rPr>
              <a:t>(</a:t>
            </a:r>
            <a:r>
              <a:rPr lang="ja-JP" sz="10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会員・非会員　問わず</a:t>
            </a:r>
            <a:r>
              <a:rPr lang="en-US" sz="10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lnSpc>
                <a:spcPts val="2000"/>
              </a:lnSpc>
              <a:buNone/>
            </a:pPr>
            <a:r>
              <a:rPr lang="ja-JP" sz="9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◆対象</a:t>
            </a:r>
            <a:r>
              <a:rPr lang="ja-JP" altLang="en-US" sz="9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　　</a:t>
            </a:r>
            <a:r>
              <a:rPr lang="ja-JP" sz="12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小規模事業者</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lnSpc>
                <a:spcPts val="2000"/>
              </a:lnSpc>
              <a:buNone/>
            </a:pPr>
            <a:r>
              <a:rPr lang="ja-JP" sz="9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◆定員</a:t>
            </a:r>
            <a:r>
              <a:rPr lang="ja-JP" altLang="en-US" sz="9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　　</a:t>
            </a:r>
            <a:r>
              <a:rPr lang="ja-JP" altLang="en-US" sz="14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３０</a:t>
            </a:r>
            <a:r>
              <a:rPr lang="ja-JP" sz="12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名</a:t>
            </a:r>
            <a:r>
              <a:rPr lang="ja-JP" sz="14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　</a:t>
            </a:r>
            <a:r>
              <a:rPr lang="en-US" sz="1000" kern="100" dirty="0">
                <a:solidFill>
                  <a:srgbClr val="000000"/>
                </a:solidFill>
                <a:effectLst/>
                <a:latin typeface="UD デジタル 教科書体 NK-R" panose="02020400000000000000" pitchFamily="18" charset="-128"/>
                <a:ea typeface="游明朝" panose="02020400000000000000" pitchFamily="18" charset="-128"/>
                <a:cs typeface="Times New Roman" panose="02020603050405020304" pitchFamily="18" charset="0"/>
              </a:rPr>
              <a:t>(</a:t>
            </a:r>
            <a:r>
              <a:rPr lang="ja-JP" sz="10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先着順</a:t>
            </a:r>
            <a:r>
              <a:rPr lang="en-US" sz="1000" kern="100" dirty="0">
                <a:solidFill>
                  <a:srgbClr val="000000"/>
                </a:solidFill>
                <a:effectLst/>
                <a:latin typeface="游明朝" panose="02020400000000000000" pitchFamily="18" charset="-128"/>
                <a:ea typeface="UD デジタル 教科書体 NK-R" panose="02020400000000000000" pitchFamily="18"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261046818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TotalTime>
  <Words>513</Words>
  <Application>Microsoft Office PowerPoint</Application>
  <PresentationFormat>ユーザー設定</PresentationFormat>
  <Paragraphs>49</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UD デジタル 教科書体 NK-B</vt:lpstr>
      <vt:lpstr>UD デジタル 教科書体 NK-R</vt:lpstr>
      <vt:lpstr>游ゴシック</vt:lpstr>
      <vt:lpstr>游ゴシック Light</vt:lpstr>
      <vt:lpstr>游明朝</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(株)日本マネージメント・リサーチ</dc:creator>
  <cp:lastModifiedBy>01 境町商工会</cp:lastModifiedBy>
  <cp:revision>33</cp:revision>
  <cp:lastPrinted>2026-07-06T01:26:52Z</cp:lastPrinted>
  <dcterms:created xsi:type="dcterms:W3CDTF">2025-02-18T05:56:18Z</dcterms:created>
  <dcterms:modified xsi:type="dcterms:W3CDTF">2026-07-06T01:32:32Z</dcterms:modified>
</cp:coreProperties>
</file>